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65" r:id="rId2"/>
  </p:sldIdLst>
  <p:sldSz cx="9144000" cy="5143500" type="screen16x9"/>
  <p:notesSz cx="6858000" cy="9144000"/>
  <p:embeddedFontLst>
    <p:embeddedFont>
      <p:font typeface="Helvetica Neue" panose="020B0604020202020204" charset="0"/>
      <p:regular r:id="rId4"/>
      <p:bold r:id="rId5"/>
      <p:italic r:id="rId6"/>
      <p:boldItalic r:id="rId7"/>
    </p:embeddedFont>
    <p:embeddedFont>
      <p:font typeface="Helvetica Neue Light" panose="020B0604020202020204" charset="0"/>
      <p:regular r:id="rId8"/>
      <p:bold r:id="rId9"/>
      <p:italic r:id="rId10"/>
      <p:boldItalic r:id="rId11"/>
    </p:embeddedFont>
    <p:embeddedFont>
      <p:font typeface="Readex Pro" panose="020B0604020202020204" charset="-78"/>
      <p:regular r:id="rId12"/>
      <p:bold r:id="rId13"/>
    </p:embeddedFont>
    <p:embeddedFont>
      <p:font typeface="Readex Pro SemiBold" panose="020B0604020202020204" charset="-78"/>
      <p:regular r:id="rId14"/>
      <p:bold r:id="rId15"/>
    </p:embeddedFont>
    <p:embeddedFont>
      <p:font typeface="Red Hat Text" panose="020B0604020202020204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48" roundtripDataSignature="AMtx7migZrL415LqtyVKgV79MJJWdJ4/t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gnus Nørbo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94" d="100"/>
          <a:sy n="194" d="100"/>
        </p:scale>
        <p:origin x="756" y="1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18" Type="http://schemas.openxmlformats.org/officeDocument/2006/relationships/font" Target="fonts/font15.fntdata"/><Relationship Id="rId51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50" Type="http://schemas.openxmlformats.org/officeDocument/2006/relationships/presProps" Target="presProps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schemas.openxmlformats.org/officeDocument/2006/relationships/font" Target="fonts/font14.fntdata"/><Relationship Id="rId2" Type="http://schemas.openxmlformats.org/officeDocument/2006/relationships/slide" Target="slides/slide1.xml"/><Relationship Id="rId16" Type="http://schemas.openxmlformats.org/officeDocument/2006/relationships/font" Target="fonts/font13.fntdata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3" Type="http://schemas.openxmlformats.org/officeDocument/2006/relationships/tableStyles" Target="tableStyles.xml"/><Relationship Id="rId5" Type="http://schemas.openxmlformats.org/officeDocument/2006/relationships/font" Target="fonts/font2.fntdata"/><Relationship Id="rId15" Type="http://schemas.openxmlformats.org/officeDocument/2006/relationships/font" Target="fonts/font12.fntdata"/><Relationship Id="rId49" Type="http://schemas.openxmlformats.org/officeDocument/2006/relationships/commentAuthors" Target="commentAuthors.xml"/><Relationship Id="rId10" Type="http://schemas.openxmlformats.org/officeDocument/2006/relationships/font" Target="fonts/font7.fntdata"/><Relationship Id="rId19" Type="http://schemas.openxmlformats.org/officeDocument/2006/relationships/font" Target="fonts/font16.fntdata"/><Relationship Id="rId52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font" Target="fonts/font11.fntdata"/><Relationship Id="rId48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1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Legacy solves the data problem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We are an </a:t>
            </a:r>
            <a:r>
              <a:rPr lang="en-GB" b="1"/>
              <a:t>automated</a:t>
            </a:r>
            <a:r>
              <a:rPr lang="en-GB"/>
              <a:t> carbon </a:t>
            </a:r>
            <a:r>
              <a:rPr lang="en-GB" b="1"/>
              <a:t>accounting</a:t>
            </a:r>
            <a:r>
              <a:rPr lang="en-GB"/>
              <a:t> and </a:t>
            </a:r>
            <a:r>
              <a:rPr lang="en-GB" b="1"/>
              <a:t>reporting</a:t>
            </a:r>
            <a:r>
              <a:rPr lang="en-GB"/>
              <a:t> platform for </a:t>
            </a:r>
            <a:r>
              <a:rPr lang="en-GB" b="1"/>
              <a:t>real estate assets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We provide them with data and insights to enable them to </a:t>
            </a:r>
            <a:r>
              <a:rPr lang="en-GB" b="1"/>
              <a:t>take</a:t>
            </a:r>
            <a:r>
              <a:rPr lang="en-GB"/>
              <a:t> </a:t>
            </a:r>
            <a:r>
              <a:rPr lang="en-GB" b="1"/>
              <a:t>action</a:t>
            </a:r>
            <a:r>
              <a:rPr lang="en-GB"/>
              <a:t> to maximise value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60" name="Google Shape;36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py">
  <p:cSld name="Title copy">
    <p:bg>
      <p:bgPr>
        <a:solidFill>
          <a:srgbClr val="0F0F0F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2" descr="Group 20.png"/>
          <p:cNvPicPr preferRelativeResize="0"/>
          <p:nvPr/>
        </p:nvPicPr>
        <p:blipFill rotWithShape="1">
          <a:blip r:embed="rId2">
            <a:alphaModFix amt="50453"/>
          </a:blip>
          <a:srcRect/>
          <a:stretch/>
        </p:blipFill>
        <p:spPr>
          <a:xfrm>
            <a:off x="347663" y="4700588"/>
            <a:ext cx="690563" cy="184412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2"/>
          <p:cNvSpPr txBox="1">
            <a:spLocks noGrp="1"/>
          </p:cNvSpPr>
          <p:nvPr>
            <p:ph type="title"/>
          </p:nvPr>
        </p:nvSpPr>
        <p:spPr>
          <a:xfrm>
            <a:off x="666750" y="862013"/>
            <a:ext cx="7810500" cy="1743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2"/>
          <p:cNvSpPr txBox="1">
            <a:spLocks noGrp="1"/>
          </p:cNvSpPr>
          <p:nvPr>
            <p:ph type="body" idx="1"/>
          </p:nvPr>
        </p:nvSpPr>
        <p:spPr>
          <a:xfrm>
            <a:off x="666750" y="2652713"/>
            <a:ext cx="7810500" cy="595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Helvetica Neue"/>
              <a:buNone/>
              <a:defRPr sz="2000"/>
            </a:lvl1pPr>
            <a:lvl2pPr marL="914400" lvl="1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Helvetica Neue"/>
              <a:buNone/>
              <a:defRPr sz="2000"/>
            </a:lvl2pPr>
            <a:lvl3pPr marL="1371600" lvl="2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Helvetica Neue"/>
              <a:buNone/>
              <a:defRPr sz="2000"/>
            </a:lvl3pPr>
            <a:lvl4pPr marL="1828800" lvl="3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Helvetica Neue"/>
              <a:buNone/>
              <a:defRPr sz="2000"/>
            </a:lvl4pPr>
            <a:lvl5pPr marL="2286000" lvl="4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Helvetica Neue"/>
              <a:buNone/>
              <a:defRPr sz="2000"/>
            </a:lvl5pPr>
            <a:lvl6pPr marL="2743200" lvl="5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6pPr>
            <a:lvl7pPr marL="3200400" lvl="6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7pPr>
            <a:lvl8pPr marL="3657600" lvl="7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8pPr>
            <a:lvl9pPr marL="4114800" lvl="8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9pPr>
          </a:lstStyle>
          <a:p>
            <a:endParaRPr/>
          </a:p>
        </p:txBody>
      </p:sp>
      <p:sp>
        <p:nvSpPr>
          <p:cNvPr id="15" name="Google Shape;15;p22"/>
          <p:cNvSpPr txBox="1">
            <a:spLocks noGrp="1"/>
          </p:cNvSpPr>
          <p:nvPr>
            <p:ph type="sldNum" idx="12"/>
          </p:nvPr>
        </p:nvSpPr>
        <p:spPr>
          <a:xfrm>
            <a:off x="8652482" y="4711718"/>
            <a:ext cx="169965" cy="1728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ullets">
  <p:cSld name="Bullets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6"/>
          <p:cNvSpPr txBox="1">
            <a:spLocks noGrp="1"/>
          </p:cNvSpPr>
          <p:nvPr>
            <p:ph type="body" idx="1"/>
          </p:nvPr>
        </p:nvSpPr>
        <p:spPr>
          <a:xfrm>
            <a:off x="633413" y="666750"/>
            <a:ext cx="7877175" cy="38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ctr" anchorCtr="0">
            <a:normAutofit/>
          </a:bodyPr>
          <a:lstStyle>
            <a:lvl1pPr marL="457200" lvl="0" indent="-37465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Helvetica Neue"/>
              <a:buChar char="•"/>
              <a:defRPr sz="1800"/>
            </a:lvl1pPr>
            <a:lvl2pPr marL="914400" lvl="1" indent="-37465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Helvetica Neue"/>
              <a:buChar char="•"/>
              <a:defRPr sz="1800"/>
            </a:lvl2pPr>
            <a:lvl3pPr marL="1371600" lvl="2" indent="-37465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Helvetica Neue"/>
              <a:buChar char="•"/>
              <a:defRPr sz="1800"/>
            </a:lvl3pPr>
            <a:lvl4pPr marL="1828800" lvl="3" indent="-37465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Helvetica Neue"/>
              <a:buChar char="•"/>
              <a:defRPr sz="1800"/>
            </a:lvl4pPr>
            <a:lvl5pPr marL="2286000" lvl="4" indent="-37465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Helvetica Neue"/>
              <a:buChar char="•"/>
              <a:defRPr sz="1800"/>
            </a:lvl5pPr>
            <a:lvl6pPr marL="2743200" lvl="5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6pPr>
            <a:lvl7pPr marL="3200400" lvl="6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7pPr>
            <a:lvl8pPr marL="3657600" lvl="7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8pPr>
            <a:lvl9pPr marL="4114800" lvl="8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36"/>
          <p:cNvSpPr txBox="1">
            <a:spLocks noGrp="1"/>
          </p:cNvSpPr>
          <p:nvPr>
            <p:ph type="sldNum" idx="12"/>
          </p:nvPr>
        </p:nvSpPr>
        <p:spPr>
          <a:xfrm>
            <a:off x="4484637" y="4905375"/>
            <a:ext cx="169964" cy="1728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 - 3 Up">
  <p:cSld name="Photo - 3 Up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7"/>
          <p:cNvSpPr>
            <a:spLocks noGrp="1"/>
          </p:cNvSpPr>
          <p:nvPr>
            <p:ph type="pic" idx="2"/>
          </p:nvPr>
        </p:nvSpPr>
        <p:spPr>
          <a:xfrm>
            <a:off x="5737622" y="2643188"/>
            <a:ext cx="3121819" cy="2081213"/>
          </a:xfrm>
          <a:prstGeom prst="rect">
            <a:avLst/>
          </a:prstGeom>
          <a:noFill/>
          <a:ln>
            <a:noFill/>
          </a:ln>
        </p:spPr>
      </p:sp>
      <p:sp>
        <p:nvSpPr>
          <p:cNvPr id="61" name="Google Shape;61;p37"/>
          <p:cNvSpPr>
            <a:spLocks noGrp="1"/>
          </p:cNvSpPr>
          <p:nvPr>
            <p:ph type="pic" idx="3"/>
          </p:nvPr>
        </p:nvSpPr>
        <p:spPr>
          <a:xfrm>
            <a:off x="5910263" y="323850"/>
            <a:ext cx="2776538" cy="2776538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37"/>
          <p:cNvSpPr>
            <a:spLocks noGrp="1"/>
          </p:cNvSpPr>
          <p:nvPr>
            <p:ph type="pic" idx="4"/>
          </p:nvPr>
        </p:nvSpPr>
        <p:spPr>
          <a:xfrm>
            <a:off x="-371475" y="423863"/>
            <a:ext cx="6450806" cy="4300538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Google Shape;63;p37"/>
          <p:cNvSpPr txBox="1">
            <a:spLocks noGrp="1"/>
          </p:cNvSpPr>
          <p:nvPr>
            <p:ph type="sldNum" idx="12"/>
          </p:nvPr>
        </p:nvSpPr>
        <p:spPr>
          <a:xfrm>
            <a:off x="4484637" y="4905375"/>
            <a:ext cx="169964" cy="1728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38"/>
          <p:cNvSpPr txBox="1">
            <a:spLocks noGrp="1"/>
          </p:cNvSpPr>
          <p:nvPr>
            <p:ph type="body" idx="1"/>
          </p:nvPr>
        </p:nvSpPr>
        <p:spPr>
          <a:xfrm>
            <a:off x="895350" y="3357563"/>
            <a:ext cx="7358062" cy="219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t" anchorCtr="0">
            <a:sp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None/>
              <a:defRPr sz="1200" i="1"/>
            </a:lvl1pPr>
            <a:lvl2pPr marL="914400" lvl="1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2pPr>
            <a:lvl3pPr marL="1371600" lvl="2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3pPr>
            <a:lvl4pPr marL="1828800" lvl="3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4pPr>
            <a:lvl5pPr marL="2286000" lvl="4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5pPr>
            <a:lvl6pPr marL="2743200" lvl="5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6pPr>
            <a:lvl7pPr marL="3200400" lvl="6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7pPr>
            <a:lvl8pPr marL="3657600" lvl="7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8pPr>
            <a:lvl9pPr marL="4114800" lvl="8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38"/>
          <p:cNvSpPr txBox="1">
            <a:spLocks noGrp="1"/>
          </p:cNvSpPr>
          <p:nvPr>
            <p:ph type="body" idx="2"/>
          </p:nvPr>
        </p:nvSpPr>
        <p:spPr>
          <a:xfrm>
            <a:off x="895350" y="2278856"/>
            <a:ext cx="7358062" cy="309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ctr" anchorCtr="0">
            <a:sp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2pPr>
            <a:lvl3pPr marL="1371600" lvl="2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3pPr>
            <a:lvl4pPr marL="1828800" lvl="3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4pPr>
            <a:lvl5pPr marL="2286000" lvl="4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5pPr>
            <a:lvl6pPr marL="2743200" lvl="5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6pPr>
            <a:lvl7pPr marL="3200400" lvl="6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7pPr>
            <a:lvl8pPr marL="3657600" lvl="7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8pPr>
            <a:lvl9pPr marL="4114800" lvl="8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38"/>
          <p:cNvSpPr txBox="1">
            <a:spLocks noGrp="1"/>
          </p:cNvSpPr>
          <p:nvPr>
            <p:ph type="sldNum" idx="12"/>
          </p:nvPr>
        </p:nvSpPr>
        <p:spPr>
          <a:xfrm>
            <a:off x="4484637" y="4905375"/>
            <a:ext cx="169964" cy="1728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">
  <p:cSld name="Photo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9"/>
          <p:cNvSpPr>
            <a:spLocks noGrp="1"/>
          </p:cNvSpPr>
          <p:nvPr>
            <p:ph type="pic" idx="2"/>
          </p:nvPr>
        </p:nvSpPr>
        <p:spPr>
          <a:xfrm>
            <a:off x="-19050" y="-476250"/>
            <a:ext cx="9182100" cy="6121400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Google Shape;70;p39"/>
          <p:cNvSpPr txBox="1">
            <a:spLocks noGrp="1"/>
          </p:cNvSpPr>
          <p:nvPr>
            <p:ph type="sldNum" idx="12"/>
          </p:nvPr>
        </p:nvSpPr>
        <p:spPr>
          <a:xfrm>
            <a:off x="4484637" y="4905375"/>
            <a:ext cx="169964" cy="1728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8"/>
          <p:cNvSpPr txBox="1">
            <a:spLocks noGrp="1"/>
          </p:cNvSpPr>
          <p:nvPr>
            <p:ph type="sldNum" idx="12"/>
          </p:nvPr>
        </p:nvSpPr>
        <p:spPr>
          <a:xfrm>
            <a:off x="8652482" y="4711718"/>
            <a:ext cx="169964" cy="1728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23" name="Google Shape;23;p28" descr="Group 19.png"/>
          <p:cNvPicPr preferRelativeResize="0"/>
          <p:nvPr/>
        </p:nvPicPr>
        <p:blipFill rotWithShape="1">
          <a:blip r:embed="rId2">
            <a:alphaModFix amt="50415"/>
          </a:blip>
          <a:srcRect/>
          <a:stretch/>
        </p:blipFill>
        <p:spPr>
          <a:xfrm>
            <a:off x="348320" y="4699727"/>
            <a:ext cx="692346" cy="184888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28"/>
          <p:cNvSpPr/>
          <p:nvPr/>
        </p:nvSpPr>
        <p:spPr>
          <a:xfrm>
            <a:off x="1480" y="-283"/>
            <a:ext cx="4762500" cy="5143500"/>
          </a:xfrm>
          <a:prstGeom prst="rect">
            <a:avLst/>
          </a:prstGeom>
          <a:solidFill>
            <a:srgbClr val="0F0F0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Helvetica Neue"/>
              <a:buNone/>
            </a:pPr>
            <a:endParaRPr sz="1200" b="0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25" name="Google Shape;25;p28" descr="Group 20.png"/>
          <p:cNvPicPr preferRelativeResize="0"/>
          <p:nvPr/>
        </p:nvPicPr>
        <p:blipFill rotWithShape="1">
          <a:blip r:embed="rId3">
            <a:alphaModFix amt="50453"/>
          </a:blip>
          <a:srcRect/>
          <a:stretch/>
        </p:blipFill>
        <p:spPr>
          <a:xfrm>
            <a:off x="347663" y="4700588"/>
            <a:ext cx="690563" cy="1844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ECT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29" descr="Google Shape;14;g1384342f54a_0_6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45085" y="4834969"/>
            <a:ext cx="702327" cy="191618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29"/>
          <p:cNvSpPr txBox="1">
            <a:spLocks noGrp="1"/>
          </p:cNvSpPr>
          <p:nvPr>
            <p:ph type="title"/>
          </p:nvPr>
        </p:nvSpPr>
        <p:spPr>
          <a:xfrm>
            <a:off x="628650" y="273843"/>
            <a:ext cx="7886701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34275" rIns="342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69F0"/>
              </a:buClr>
              <a:buSzPts val="1200"/>
              <a:buFont typeface="Red Hat Text"/>
              <a:buNone/>
              <a:defRPr sz="1200">
                <a:solidFill>
                  <a:srgbClr val="3F69F0"/>
                </a:solidFill>
                <a:latin typeface="Red Hat Text"/>
                <a:ea typeface="Red Hat Text"/>
                <a:cs typeface="Red Hat Text"/>
                <a:sym typeface="Red Hat Text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9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1" cy="3263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34275" rIns="34275" bIns="34275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●"/>
              <a:defRPr sz="1800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○"/>
              <a:defRPr sz="1800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■"/>
              <a:defRPr sz="1800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●"/>
              <a:defRPr sz="1800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○"/>
              <a:defRPr sz="1800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6pPr>
            <a:lvl7pPr marL="3200400" lvl="6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7pPr>
            <a:lvl8pPr marL="3657600" lvl="7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8pPr>
            <a:lvl9pPr marL="4114800" lvl="8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29"/>
          <p:cNvSpPr txBox="1">
            <a:spLocks noGrp="1"/>
          </p:cNvSpPr>
          <p:nvPr>
            <p:ph type="sldNum" idx="12"/>
          </p:nvPr>
        </p:nvSpPr>
        <p:spPr>
          <a:xfrm>
            <a:off x="8336121" y="4770362"/>
            <a:ext cx="179260" cy="182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34275" rIns="34275" bIns="34275" anchor="ctr" anchorCtr="0">
            <a:spAutoFit/>
          </a:bodyPr>
          <a:lstStyle>
            <a:lvl1pPr marL="0" marR="0" lvl="0" indent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8F8F8F"/>
              </a:buClr>
              <a:buSzPts val="800"/>
              <a:buFont typeface="Red Hat Text"/>
              <a:buNone/>
              <a:defRPr sz="800" b="1" i="0" u="none" strike="noStrike" cap="none">
                <a:solidFill>
                  <a:srgbClr val="8F8F8F"/>
                </a:solidFill>
                <a:latin typeface="Red Hat Text"/>
                <a:ea typeface="Red Hat Text"/>
                <a:cs typeface="Red Hat Text"/>
                <a:sym typeface="Red Hat Text"/>
              </a:defRPr>
            </a:lvl1pPr>
            <a:lvl2pPr marL="0" marR="0" lvl="1" indent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8F8F8F"/>
              </a:buClr>
              <a:buSzPts val="800"/>
              <a:buFont typeface="Red Hat Text"/>
              <a:buNone/>
              <a:defRPr sz="800" b="1" i="0" u="none" strike="noStrike" cap="none">
                <a:solidFill>
                  <a:srgbClr val="8F8F8F"/>
                </a:solidFill>
                <a:latin typeface="Red Hat Text"/>
                <a:ea typeface="Red Hat Text"/>
                <a:cs typeface="Red Hat Text"/>
                <a:sym typeface="Red Hat Text"/>
              </a:defRPr>
            </a:lvl2pPr>
            <a:lvl3pPr marL="0" marR="0" lvl="2" indent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8F8F8F"/>
              </a:buClr>
              <a:buSzPts val="800"/>
              <a:buFont typeface="Red Hat Text"/>
              <a:buNone/>
              <a:defRPr sz="800" b="1" i="0" u="none" strike="noStrike" cap="none">
                <a:solidFill>
                  <a:srgbClr val="8F8F8F"/>
                </a:solidFill>
                <a:latin typeface="Red Hat Text"/>
                <a:ea typeface="Red Hat Text"/>
                <a:cs typeface="Red Hat Text"/>
                <a:sym typeface="Red Hat Text"/>
              </a:defRPr>
            </a:lvl3pPr>
            <a:lvl4pPr marL="0" marR="0" lvl="3" indent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8F8F8F"/>
              </a:buClr>
              <a:buSzPts val="800"/>
              <a:buFont typeface="Red Hat Text"/>
              <a:buNone/>
              <a:defRPr sz="800" b="1" i="0" u="none" strike="noStrike" cap="none">
                <a:solidFill>
                  <a:srgbClr val="8F8F8F"/>
                </a:solidFill>
                <a:latin typeface="Red Hat Text"/>
                <a:ea typeface="Red Hat Text"/>
                <a:cs typeface="Red Hat Text"/>
                <a:sym typeface="Red Hat Text"/>
              </a:defRPr>
            </a:lvl4pPr>
            <a:lvl5pPr marL="0" marR="0" lvl="4" indent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8F8F8F"/>
              </a:buClr>
              <a:buSzPts val="800"/>
              <a:buFont typeface="Red Hat Text"/>
              <a:buNone/>
              <a:defRPr sz="800" b="1" i="0" u="none" strike="noStrike" cap="none">
                <a:solidFill>
                  <a:srgbClr val="8F8F8F"/>
                </a:solidFill>
                <a:latin typeface="Red Hat Text"/>
                <a:ea typeface="Red Hat Text"/>
                <a:cs typeface="Red Hat Text"/>
                <a:sym typeface="Red Hat Text"/>
              </a:defRPr>
            </a:lvl5pPr>
            <a:lvl6pPr marL="0" marR="0" lvl="5" indent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8F8F8F"/>
              </a:buClr>
              <a:buSzPts val="800"/>
              <a:buFont typeface="Red Hat Text"/>
              <a:buNone/>
              <a:defRPr sz="800" b="1" i="0" u="none" strike="noStrike" cap="none">
                <a:solidFill>
                  <a:srgbClr val="8F8F8F"/>
                </a:solidFill>
                <a:latin typeface="Red Hat Text"/>
                <a:ea typeface="Red Hat Text"/>
                <a:cs typeface="Red Hat Text"/>
                <a:sym typeface="Red Hat Text"/>
              </a:defRPr>
            </a:lvl6pPr>
            <a:lvl7pPr marL="0" marR="0" lvl="6" indent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8F8F8F"/>
              </a:buClr>
              <a:buSzPts val="800"/>
              <a:buFont typeface="Red Hat Text"/>
              <a:buNone/>
              <a:defRPr sz="800" b="1" i="0" u="none" strike="noStrike" cap="none">
                <a:solidFill>
                  <a:srgbClr val="8F8F8F"/>
                </a:solidFill>
                <a:latin typeface="Red Hat Text"/>
                <a:ea typeface="Red Hat Text"/>
                <a:cs typeface="Red Hat Text"/>
                <a:sym typeface="Red Hat Text"/>
              </a:defRPr>
            </a:lvl7pPr>
            <a:lvl8pPr marL="0" marR="0" lvl="7" indent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8F8F8F"/>
              </a:buClr>
              <a:buSzPts val="800"/>
              <a:buFont typeface="Red Hat Text"/>
              <a:buNone/>
              <a:defRPr sz="800" b="1" i="0" u="none" strike="noStrike" cap="none">
                <a:solidFill>
                  <a:srgbClr val="8F8F8F"/>
                </a:solidFill>
                <a:latin typeface="Red Hat Text"/>
                <a:ea typeface="Red Hat Text"/>
                <a:cs typeface="Red Hat Text"/>
                <a:sym typeface="Red Hat Text"/>
              </a:defRPr>
            </a:lvl8pPr>
            <a:lvl9pPr marL="0" marR="0" lvl="8" indent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8F8F8F"/>
              </a:buClr>
              <a:buSzPts val="800"/>
              <a:buFont typeface="Red Hat Text"/>
              <a:buNone/>
              <a:defRPr sz="800" b="1" i="0" u="none" strike="noStrike" cap="none">
                <a:solidFill>
                  <a:srgbClr val="8F8F8F"/>
                </a:solidFill>
                <a:latin typeface="Red Hat Text"/>
                <a:ea typeface="Red Hat Text"/>
                <a:cs typeface="Red Hat Text"/>
                <a:sym typeface="Red Hat Tex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sz="900" b="0">
              <a:solidFill>
                <a:srgbClr val="000000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 - Horizontal">
  <p:cSld name="Photo - Horizontal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0"/>
          <p:cNvSpPr>
            <a:spLocks noGrp="1"/>
          </p:cNvSpPr>
          <p:nvPr>
            <p:ph type="pic" idx="2"/>
          </p:nvPr>
        </p:nvSpPr>
        <p:spPr>
          <a:xfrm>
            <a:off x="1172238" y="-147637"/>
            <a:ext cx="6800850" cy="4533900"/>
          </a:xfrm>
          <a:prstGeom prst="rect">
            <a:avLst/>
          </a:prstGeom>
          <a:noFill/>
          <a:ln>
            <a:noFill/>
          </a:ln>
        </p:spPr>
      </p:sp>
      <p:sp>
        <p:nvSpPr>
          <p:cNvPr id="33" name="Google Shape;33;p30"/>
          <p:cNvSpPr txBox="1">
            <a:spLocks noGrp="1"/>
          </p:cNvSpPr>
          <p:nvPr>
            <p:ph type="title"/>
          </p:nvPr>
        </p:nvSpPr>
        <p:spPr>
          <a:xfrm>
            <a:off x="238125" y="3567113"/>
            <a:ext cx="8667750" cy="752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30"/>
          <p:cNvSpPr txBox="1">
            <a:spLocks noGrp="1"/>
          </p:cNvSpPr>
          <p:nvPr>
            <p:ph type="body" idx="1"/>
          </p:nvPr>
        </p:nvSpPr>
        <p:spPr>
          <a:xfrm>
            <a:off x="238125" y="4291013"/>
            <a:ext cx="8667750" cy="595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Helvetica Neue"/>
              <a:buNone/>
              <a:defRPr sz="2000"/>
            </a:lvl1pPr>
            <a:lvl2pPr marL="914400" lvl="1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Helvetica Neue"/>
              <a:buNone/>
              <a:defRPr sz="2000"/>
            </a:lvl2pPr>
            <a:lvl3pPr marL="1371600" lvl="2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Helvetica Neue"/>
              <a:buNone/>
              <a:defRPr sz="2000"/>
            </a:lvl3pPr>
            <a:lvl4pPr marL="1828800" lvl="3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Helvetica Neue"/>
              <a:buNone/>
              <a:defRPr sz="2000"/>
            </a:lvl4pPr>
            <a:lvl5pPr marL="2286000" lvl="4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Helvetica Neue"/>
              <a:buNone/>
              <a:defRPr sz="2000"/>
            </a:lvl5pPr>
            <a:lvl6pPr marL="2743200" lvl="5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6pPr>
            <a:lvl7pPr marL="3200400" lvl="6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7pPr>
            <a:lvl8pPr marL="3657600" lvl="7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8pPr>
            <a:lvl9pPr marL="4114800" lvl="8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30"/>
          <p:cNvSpPr txBox="1">
            <a:spLocks noGrp="1"/>
          </p:cNvSpPr>
          <p:nvPr>
            <p:ph type="sldNum" idx="12"/>
          </p:nvPr>
        </p:nvSpPr>
        <p:spPr>
          <a:xfrm>
            <a:off x="4484637" y="4905375"/>
            <a:ext cx="169964" cy="1728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- Center">
  <p:cSld name="Title - Cent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1"/>
          <p:cNvSpPr txBox="1">
            <a:spLocks noGrp="1"/>
          </p:cNvSpPr>
          <p:nvPr>
            <p:ph type="title"/>
          </p:nvPr>
        </p:nvSpPr>
        <p:spPr>
          <a:xfrm>
            <a:off x="666750" y="1700213"/>
            <a:ext cx="7810500" cy="1743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1"/>
          <p:cNvSpPr txBox="1">
            <a:spLocks noGrp="1"/>
          </p:cNvSpPr>
          <p:nvPr>
            <p:ph type="sldNum" idx="12"/>
          </p:nvPr>
        </p:nvSpPr>
        <p:spPr>
          <a:xfrm>
            <a:off x="4484637" y="4905375"/>
            <a:ext cx="169964" cy="1728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 - Vertical">
  <p:cSld name="Photo - Vertical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2"/>
          <p:cNvSpPr>
            <a:spLocks noGrp="1"/>
          </p:cNvSpPr>
          <p:nvPr>
            <p:ph type="pic" idx="2"/>
          </p:nvPr>
        </p:nvSpPr>
        <p:spPr>
          <a:xfrm>
            <a:off x="4810125" y="357188"/>
            <a:ext cx="4300538" cy="4300538"/>
          </a:xfrm>
          <a:prstGeom prst="rect">
            <a:avLst/>
          </a:prstGeom>
          <a:noFill/>
          <a:ln>
            <a:noFill/>
          </a:ln>
        </p:spPr>
      </p:sp>
      <p:sp>
        <p:nvSpPr>
          <p:cNvPr id="41" name="Google Shape;41;p32"/>
          <p:cNvSpPr txBox="1">
            <a:spLocks noGrp="1"/>
          </p:cNvSpPr>
          <p:nvPr>
            <p:ph type="title"/>
          </p:nvPr>
        </p:nvSpPr>
        <p:spPr>
          <a:xfrm>
            <a:off x="619125" y="357188"/>
            <a:ext cx="3833813" cy="2081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Helvetica Neue"/>
              <a:buNone/>
              <a:defRPr sz="3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2"/>
          <p:cNvSpPr txBox="1">
            <a:spLocks noGrp="1"/>
          </p:cNvSpPr>
          <p:nvPr>
            <p:ph type="body" idx="1"/>
          </p:nvPr>
        </p:nvSpPr>
        <p:spPr>
          <a:xfrm>
            <a:off x="619125" y="2447925"/>
            <a:ext cx="3833813" cy="2147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Helvetica Neue"/>
              <a:buNone/>
              <a:defRPr sz="2000"/>
            </a:lvl1pPr>
            <a:lvl2pPr marL="914400" lvl="1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Helvetica Neue"/>
              <a:buNone/>
              <a:defRPr sz="2000"/>
            </a:lvl2pPr>
            <a:lvl3pPr marL="1371600" lvl="2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Helvetica Neue"/>
              <a:buNone/>
              <a:defRPr sz="2000"/>
            </a:lvl3pPr>
            <a:lvl4pPr marL="1828800" lvl="3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Helvetica Neue"/>
              <a:buNone/>
              <a:defRPr sz="2000"/>
            </a:lvl4pPr>
            <a:lvl5pPr marL="2286000" lvl="4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Helvetica Neue"/>
              <a:buNone/>
              <a:defRPr sz="2000"/>
            </a:lvl5pPr>
            <a:lvl6pPr marL="2743200" lvl="5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6pPr>
            <a:lvl7pPr marL="3200400" lvl="6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7pPr>
            <a:lvl8pPr marL="3657600" lvl="7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8pPr>
            <a:lvl9pPr marL="4114800" lvl="8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32"/>
          <p:cNvSpPr txBox="1">
            <a:spLocks noGrp="1"/>
          </p:cNvSpPr>
          <p:nvPr>
            <p:ph type="sldNum" idx="12"/>
          </p:nvPr>
        </p:nvSpPr>
        <p:spPr>
          <a:xfrm>
            <a:off x="4484637" y="4905375"/>
            <a:ext cx="169964" cy="1728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- Top">
  <p:cSld name="Title - Top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3"/>
          <p:cNvSpPr txBox="1">
            <a:spLocks noGrp="1"/>
          </p:cNvSpPr>
          <p:nvPr>
            <p:ph type="title"/>
          </p:nvPr>
        </p:nvSpPr>
        <p:spPr>
          <a:xfrm>
            <a:off x="633413" y="133350"/>
            <a:ext cx="7877175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33"/>
          <p:cNvSpPr txBox="1">
            <a:spLocks noGrp="1"/>
          </p:cNvSpPr>
          <p:nvPr>
            <p:ph type="sldNum" idx="12"/>
          </p:nvPr>
        </p:nvSpPr>
        <p:spPr>
          <a:xfrm>
            <a:off x="4484637" y="4905375"/>
            <a:ext cx="169964" cy="1728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Bullets">
  <p:cSld name="Title &amp; Bullets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34"/>
          <p:cNvSpPr txBox="1">
            <a:spLocks noGrp="1"/>
          </p:cNvSpPr>
          <p:nvPr>
            <p:ph type="title"/>
          </p:nvPr>
        </p:nvSpPr>
        <p:spPr>
          <a:xfrm>
            <a:off x="633413" y="133350"/>
            <a:ext cx="7877175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34"/>
          <p:cNvSpPr txBox="1">
            <a:spLocks noGrp="1"/>
          </p:cNvSpPr>
          <p:nvPr>
            <p:ph type="body" idx="1"/>
          </p:nvPr>
        </p:nvSpPr>
        <p:spPr>
          <a:xfrm>
            <a:off x="633413" y="1181100"/>
            <a:ext cx="7877175" cy="3486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ctr" anchorCtr="0">
            <a:normAutofit/>
          </a:bodyPr>
          <a:lstStyle>
            <a:lvl1pPr marL="457200" lvl="0" indent="-37465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Helvetica Neue"/>
              <a:buChar char="•"/>
              <a:defRPr sz="1800"/>
            </a:lvl1pPr>
            <a:lvl2pPr marL="914400" lvl="1" indent="-37465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Helvetica Neue"/>
              <a:buChar char="•"/>
              <a:defRPr sz="1800"/>
            </a:lvl2pPr>
            <a:lvl3pPr marL="1371600" lvl="2" indent="-37465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Helvetica Neue"/>
              <a:buChar char="•"/>
              <a:defRPr sz="1800"/>
            </a:lvl3pPr>
            <a:lvl4pPr marL="1828800" lvl="3" indent="-37465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Helvetica Neue"/>
              <a:buChar char="•"/>
              <a:defRPr sz="1800"/>
            </a:lvl4pPr>
            <a:lvl5pPr marL="2286000" lvl="4" indent="-37465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Helvetica Neue"/>
              <a:buChar char="•"/>
              <a:defRPr sz="1800"/>
            </a:lvl5pPr>
            <a:lvl6pPr marL="2743200" lvl="5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6pPr>
            <a:lvl7pPr marL="3200400" lvl="6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7pPr>
            <a:lvl8pPr marL="3657600" lvl="7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8pPr>
            <a:lvl9pPr marL="4114800" lvl="8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34"/>
          <p:cNvSpPr txBox="1">
            <a:spLocks noGrp="1"/>
          </p:cNvSpPr>
          <p:nvPr>
            <p:ph type="sldNum" idx="12"/>
          </p:nvPr>
        </p:nvSpPr>
        <p:spPr>
          <a:xfrm>
            <a:off x="4484637" y="4905375"/>
            <a:ext cx="169964" cy="1728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Bullets &amp; Photo">
  <p:cSld name="Title, Bullets &amp; Photo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5"/>
          <p:cNvSpPr>
            <a:spLocks noGrp="1"/>
          </p:cNvSpPr>
          <p:nvPr>
            <p:ph type="pic" idx="2"/>
          </p:nvPr>
        </p:nvSpPr>
        <p:spPr>
          <a:xfrm>
            <a:off x="4110038" y="1181100"/>
            <a:ext cx="5229225" cy="3486150"/>
          </a:xfrm>
          <a:prstGeom prst="rect">
            <a:avLst/>
          </a:prstGeom>
          <a:noFill/>
          <a:ln>
            <a:noFill/>
          </a:ln>
        </p:spPr>
      </p:sp>
      <p:sp>
        <p:nvSpPr>
          <p:cNvPr id="53" name="Google Shape;53;p35"/>
          <p:cNvSpPr txBox="1">
            <a:spLocks noGrp="1"/>
          </p:cNvSpPr>
          <p:nvPr>
            <p:ph type="title"/>
          </p:nvPr>
        </p:nvSpPr>
        <p:spPr>
          <a:xfrm>
            <a:off x="633413" y="133350"/>
            <a:ext cx="7877175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35"/>
          <p:cNvSpPr txBox="1">
            <a:spLocks noGrp="1"/>
          </p:cNvSpPr>
          <p:nvPr>
            <p:ph type="body" idx="1"/>
          </p:nvPr>
        </p:nvSpPr>
        <p:spPr>
          <a:xfrm>
            <a:off x="633413" y="1181100"/>
            <a:ext cx="3833813" cy="3486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ctr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Char char="•"/>
              <a:defRPr sz="1400"/>
            </a:lvl1pPr>
            <a:lvl2pPr marL="914400" lvl="1" indent="-34290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Char char="•"/>
              <a:defRPr sz="1400"/>
            </a:lvl2pPr>
            <a:lvl3pPr marL="1371600" lvl="2" indent="-34290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Char char="•"/>
              <a:defRPr sz="1400"/>
            </a:lvl3pPr>
            <a:lvl4pPr marL="1828800" lvl="3" indent="-34290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Char char="•"/>
              <a:defRPr sz="1400"/>
            </a:lvl4pPr>
            <a:lvl5pPr marL="2286000" lvl="4" indent="-34290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Char char="•"/>
              <a:defRPr sz="1400"/>
            </a:lvl5pPr>
            <a:lvl6pPr marL="2743200" lvl="5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6pPr>
            <a:lvl7pPr marL="3200400" lvl="6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7pPr>
            <a:lvl8pPr marL="3657600" lvl="7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8pPr>
            <a:lvl9pPr marL="4114800" lvl="8" indent="-27940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35"/>
          <p:cNvSpPr txBox="1">
            <a:spLocks noGrp="1"/>
          </p:cNvSpPr>
          <p:nvPr>
            <p:ph type="sldNum" idx="12"/>
          </p:nvPr>
        </p:nvSpPr>
        <p:spPr>
          <a:xfrm>
            <a:off x="4484637" y="4905375"/>
            <a:ext cx="169964" cy="1728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0"/>
          <p:cNvSpPr txBox="1">
            <a:spLocks noGrp="1"/>
          </p:cNvSpPr>
          <p:nvPr>
            <p:ph type="title"/>
          </p:nvPr>
        </p:nvSpPr>
        <p:spPr>
          <a:xfrm>
            <a:off x="633413" y="133350"/>
            <a:ext cx="7877175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Helvetica Neue"/>
              <a:buNone/>
              <a:defRPr sz="4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Helvetica Neue"/>
              <a:buNone/>
              <a:defRPr sz="4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Helvetica Neue"/>
              <a:buNone/>
              <a:defRPr sz="4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Helvetica Neue"/>
              <a:buNone/>
              <a:defRPr sz="4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Helvetica Neue"/>
              <a:buNone/>
              <a:defRPr sz="4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Helvetica Neue"/>
              <a:buNone/>
              <a:defRPr sz="4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Helvetica Neue"/>
              <a:buNone/>
              <a:defRPr sz="4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Helvetica Neue"/>
              <a:buNone/>
              <a:defRPr sz="4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Helvetica Neue"/>
              <a:buNone/>
              <a:defRPr sz="4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7" name="Google Shape;7;p20"/>
          <p:cNvSpPr txBox="1">
            <a:spLocks noGrp="1"/>
          </p:cNvSpPr>
          <p:nvPr>
            <p:ph type="body" idx="1"/>
          </p:nvPr>
        </p:nvSpPr>
        <p:spPr>
          <a:xfrm>
            <a:off x="633413" y="1181100"/>
            <a:ext cx="7877175" cy="3486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ctr" anchorCtr="0">
            <a:norm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"/>
              <a:buChar char="•"/>
              <a:defRPr sz="2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"/>
              <a:buChar char="•"/>
              <a:defRPr sz="2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"/>
              <a:buChar char="•"/>
              <a:defRPr sz="2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"/>
              <a:buChar char="•"/>
              <a:defRPr sz="2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"/>
              <a:buChar char="•"/>
              <a:defRPr sz="2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"/>
              <a:buChar char="•"/>
              <a:defRPr sz="2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"/>
              <a:buChar char="•"/>
              <a:defRPr sz="2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"/>
              <a:buChar char="•"/>
              <a:defRPr sz="2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Helvetica Neue"/>
              <a:buChar char="•"/>
              <a:defRPr sz="20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8" name="Google Shape;8;p20"/>
          <p:cNvSpPr txBox="1">
            <a:spLocks noGrp="1"/>
          </p:cNvSpPr>
          <p:nvPr>
            <p:ph type="sldNum" idx="12"/>
          </p:nvPr>
        </p:nvSpPr>
        <p:spPr>
          <a:xfrm>
            <a:off x="4484637" y="4905375"/>
            <a:ext cx="169964" cy="1728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t" anchorCtr="0">
            <a:sp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sz="900" b="0" i="0" u="none" strike="noStrike" cap="none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sz="5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10"/>
          <p:cNvSpPr txBox="1"/>
          <p:nvPr/>
        </p:nvSpPr>
        <p:spPr>
          <a:xfrm>
            <a:off x="193397" y="152442"/>
            <a:ext cx="2745320" cy="9989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GB" sz="800" b="0" i="0" u="none" strike="noStrike" cap="none" dirty="0">
                <a:solidFill>
                  <a:srgbClr val="FFFFFF"/>
                </a:solidFill>
                <a:latin typeface="Readex Pro" panose="020B0604020202020204" charset="-78"/>
                <a:ea typeface="Readex Pro SemiBold"/>
                <a:cs typeface="Readex Pro" panose="020B0604020202020204" charset="-78"/>
                <a:sym typeface="Readex Pro SemiBold"/>
              </a:rPr>
              <a:t>Legacy </a:t>
            </a:r>
            <a:r>
              <a:rPr lang="en-GB" sz="800" dirty="0">
                <a:solidFill>
                  <a:srgbClr val="FFFFFF"/>
                </a:solidFill>
                <a:latin typeface="Readex Pro" panose="020B0604020202020204" charset="-78"/>
                <a:cs typeface="Readex Pro" panose="020B0604020202020204" charset="-78"/>
                <a:sym typeface="Readex Pro SemiBold"/>
              </a:rPr>
              <a:t>is</a:t>
            </a:r>
            <a:r>
              <a:rPr lang="en-GB" sz="800" b="0" i="0" u="none" strike="noStrike" cap="none" dirty="0">
                <a:solidFill>
                  <a:srgbClr val="FDFB65"/>
                </a:solidFill>
                <a:latin typeface="Readex Pro" panose="020B0604020202020204" charset="-78"/>
                <a:ea typeface="Readex Pro SemiBold"/>
                <a:cs typeface="Readex Pro" panose="020B0604020202020204" charset="-78"/>
                <a:sym typeface="Readex Pro SemiBold"/>
              </a:rPr>
              <a:t> </a:t>
            </a:r>
            <a:r>
              <a:rPr lang="en-GB" sz="800" b="0" i="0" u="none" strike="noStrike" cap="none" dirty="0">
                <a:solidFill>
                  <a:srgbClr val="FFFFFF"/>
                </a:solidFill>
                <a:latin typeface="Readex Pro" panose="020B0604020202020204" charset="-78"/>
                <a:ea typeface="Readex Pro SemiBold"/>
                <a:cs typeface="Readex Pro" panose="020B0604020202020204" charset="-78"/>
                <a:sym typeface="Readex Pro SemiBold"/>
              </a:rPr>
              <a:t>an </a:t>
            </a:r>
            <a:r>
              <a:rPr lang="en-GB" sz="800" dirty="0">
                <a:solidFill>
                  <a:srgbClr val="FFFFFF"/>
                </a:solidFill>
                <a:latin typeface="Readex Pro" panose="020B0604020202020204" charset="-78"/>
                <a:cs typeface="Readex Pro" panose="020B0604020202020204" charset="-78"/>
                <a:sym typeface="Readex Pro SemiBold"/>
              </a:rPr>
              <a:t>automated</a:t>
            </a:r>
            <a:r>
              <a:rPr lang="en-GB" sz="800" b="0" i="0" u="none" strike="noStrike" cap="none" dirty="0">
                <a:solidFill>
                  <a:srgbClr val="FFFFFF"/>
                </a:solidFill>
                <a:latin typeface="Readex Pro" panose="020B0604020202020204" charset="-78"/>
                <a:ea typeface="Readex Pro SemiBold"/>
                <a:cs typeface="Readex Pro" panose="020B0604020202020204" charset="-78"/>
                <a:sym typeface="Readex Pro SemiBold"/>
              </a:rPr>
              <a:t> </a:t>
            </a:r>
            <a:r>
              <a:rPr lang="en-GB" sz="800" dirty="0">
                <a:solidFill>
                  <a:srgbClr val="FFFFFF"/>
                </a:solidFill>
                <a:latin typeface="Readex Pro" panose="020B0604020202020204" charset="-78"/>
                <a:cs typeface="Readex Pro" panose="020B0604020202020204" charset="-78"/>
                <a:sym typeface="Readex Pro SemiBold"/>
              </a:rPr>
              <a:t>carbon</a:t>
            </a:r>
            <a:r>
              <a:rPr lang="en-GB" sz="800" b="0" i="0" u="none" strike="noStrike" cap="none" dirty="0">
                <a:solidFill>
                  <a:srgbClr val="FFFFFF"/>
                </a:solidFill>
                <a:latin typeface="Readex Pro" panose="020B0604020202020204" charset="-78"/>
                <a:ea typeface="Readex Pro SemiBold"/>
                <a:cs typeface="Readex Pro" panose="020B0604020202020204" charset="-78"/>
                <a:sym typeface="Readex Pro SemiBold"/>
              </a:rPr>
              <a:t> </a:t>
            </a:r>
            <a:r>
              <a:rPr lang="en-GB" sz="800" dirty="0">
                <a:solidFill>
                  <a:srgbClr val="FFFFFF"/>
                </a:solidFill>
                <a:latin typeface="Readex Pro" panose="020B0604020202020204" charset="-78"/>
                <a:cs typeface="Readex Pro" panose="020B0604020202020204" charset="-78"/>
                <a:sym typeface="Readex Pro SemiBold"/>
              </a:rPr>
              <a:t>accounting</a:t>
            </a:r>
            <a:r>
              <a:rPr lang="en-GB" sz="800" b="0" i="0" u="none" strike="noStrike" cap="none" dirty="0">
                <a:solidFill>
                  <a:srgbClr val="FFFFFF"/>
                </a:solidFill>
                <a:latin typeface="Readex Pro" panose="020B0604020202020204" charset="-78"/>
                <a:ea typeface="Readex Pro SemiBold"/>
                <a:cs typeface="Readex Pro" panose="020B0604020202020204" charset="-78"/>
                <a:sym typeface="Readex Pro SemiBold"/>
              </a:rPr>
              <a:t> and </a:t>
            </a:r>
            <a:r>
              <a:rPr lang="en-GB" sz="800" dirty="0">
                <a:solidFill>
                  <a:srgbClr val="FFFFFF"/>
                </a:solidFill>
                <a:latin typeface="Readex Pro" panose="020B0604020202020204" charset="-78"/>
                <a:cs typeface="Readex Pro" panose="020B0604020202020204" charset="-78"/>
                <a:sym typeface="Readex Pro SemiBold"/>
              </a:rPr>
              <a:t>reporting</a:t>
            </a:r>
            <a:r>
              <a:rPr lang="en-GB" sz="800" b="0" i="0" u="none" strike="noStrike" cap="none" dirty="0">
                <a:solidFill>
                  <a:srgbClr val="FFFFFF"/>
                </a:solidFill>
                <a:latin typeface="Readex Pro" panose="020B0604020202020204" charset="-78"/>
                <a:ea typeface="Readex Pro SemiBold"/>
                <a:cs typeface="Readex Pro" panose="020B0604020202020204" charset="-78"/>
                <a:sym typeface="Readex Pro SemiBold"/>
              </a:rPr>
              <a:t> platform for </a:t>
            </a:r>
            <a:r>
              <a:rPr lang="en-GB" sz="800" dirty="0">
                <a:solidFill>
                  <a:schemeClr val="accent4"/>
                </a:solidFill>
                <a:latin typeface="Readex Pro" panose="020B0604020202020204" charset="-78"/>
                <a:cs typeface="Readex Pro" panose="020B0604020202020204" charset="-78"/>
                <a:sym typeface="Readex Pro SemiBold"/>
              </a:rPr>
              <a:t>real</a:t>
            </a:r>
            <a:r>
              <a:rPr lang="en-GB" sz="800" b="0" i="0" u="none" strike="noStrike" cap="none" dirty="0">
                <a:solidFill>
                  <a:srgbClr val="FFFFFF"/>
                </a:solidFill>
                <a:latin typeface="Readex Pro" panose="020B0604020202020204" charset="-78"/>
                <a:ea typeface="Readex Pro SemiBold"/>
                <a:cs typeface="Readex Pro" panose="020B0604020202020204" charset="-78"/>
                <a:sym typeface="Readex Pro SemiBold"/>
              </a:rPr>
              <a:t> </a:t>
            </a:r>
            <a:r>
              <a:rPr lang="en-GB" sz="800" dirty="0">
                <a:solidFill>
                  <a:schemeClr val="accent4"/>
                </a:solidFill>
                <a:latin typeface="Readex Pro" panose="020B0604020202020204" charset="-78"/>
                <a:cs typeface="Readex Pro" panose="020B0604020202020204" charset="-78"/>
                <a:sym typeface="Readex Pro SemiBold"/>
              </a:rPr>
              <a:t>estate</a:t>
            </a:r>
            <a:r>
              <a:rPr lang="en-GB" sz="800" b="0" i="0" u="none" strike="noStrike" cap="none" dirty="0">
                <a:solidFill>
                  <a:srgbClr val="FFFFFF"/>
                </a:solidFill>
                <a:latin typeface="Readex Pro" panose="020B0604020202020204" charset="-78"/>
                <a:ea typeface="Readex Pro SemiBold"/>
                <a:cs typeface="Readex Pro" panose="020B0604020202020204" charset="-78"/>
                <a:sym typeface="Readex Pro SemiBold"/>
              </a:rPr>
              <a:t> </a:t>
            </a:r>
            <a:r>
              <a:rPr lang="en-GB" sz="800" dirty="0">
                <a:solidFill>
                  <a:schemeClr val="accent4"/>
                </a:solidFill>
                <a:latin typeface="Readex Pro" panose="020B0604020202020204" charset="-78"/>
                <a:cs typeface="Readex Pro" panose="020B0604020202020204" charset="-78"/>
                <a:sym typeface="Readex Pro SemiBold"/>
              </a:rPr>
              <a:t>owners</a:t>
            </a:r>
            <a:br>
              <a:rPr lang="en-GB" sz="800" b="0" i="0" u="none" strike="noStrike" cap="none" dirty="0">
                <a:solidFill>
                  <a:srgbClr val="FFFFFF"/>
                </a:solidFill>
                <a:latin typeface="Readex Pro" panose="020B0604020202020204" charset="-78"/>
                <a:ea typeface="Readex Pro SemiBold"/>
                <a:cs typeface="Readex Pro" panose="020B0604020202020204" charset="-78"/>
                <a:sym typeface="Readex Pro SemiBold"/>
              </a:rPr>
            </a:br>
            <a:endParaRPr lang="en-GB" sz="800" b="0" i="0" u="none" strike="noStrike" cap="none" dirty="0">
              <a:solidFill>
                <a:srgbClr val="FFFFFF"/>
              </a:solidFill>
              <a:latin typeface="Readex Pro" panose="020B0604020202020204" charset="-78"/>
              <a:ea typeface="Readex Pro SemiBold"/>
              <a:cs typeface="Readex Pro" panose="020B0604020202020204" charset="-78"/>
              <a:sym typeface="Readex Pro SemiBold"/>
            </a:endParaRPr>
          </a:p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GB" sz="800" dirty="0">
                <a:solidFill>
                  <a:srgbClr val="FFFFFF"/>
                </a:solidFill>
                <a:latin typeface="Readex Pro" panose="020B0604020202020204" charset="-78"/>
                <a:ea typeface="Readex Pro SemiBold"/>
                <a:cs typeface="Readex Pro" panose="020B0604020202020204" charset="-78"/>
                <a:sym typeface="Readex Pro SemiBold"/>
              </a:rPr>
              <a:t>Our purpose is to </a:t>
            </a:r>
            <a:r>
              <a:rPr lang="en-GB" sz="800" dirty="0">
                <a:solidFill>
                  <a:schemeClr val="accent4"/>
                </a:solidFill>
                <a:latin typeface="Readex Pro" panose="020B0604020202020204" charset="-78"/>
                <a:cs typeface="Readex Pro" panose="020B0604020202020204" charset="-78"/>
                <a:sym typeface="Readex Pro SemiBold"/>
              </a:rPr>
              <a:t>direct capital towards decarbonisation</a:t>
            </a:r>
            <a:r>
              <a:rPr lang="en-GB" sz="800" dirty="0">
                <a:solidFill>
                  <a:srgbClr val="FFFFFF"/>
                </a:solidFill>
                <a:latin typeface="Readex Pro" panose="020B0604020202020204" charset="-78"/>
                <a:ea typeface="Readex Pro SemiBold"/>
                <a:cs typeface="Readex Pro" panose="020B0604020202020204" charset="-78"/>
                <a:sym typeface="Readex Pro SemiBold"/>
              </a:rPr>
              <a:t>. We focus on </a:t>
            </a:r>
            <a:r>
              <a:rPr lang="en-GB" sz="800" dirty="0">
                <a:solidFill>
                  <a:schemeClr val="accent4"/>
                </a:solidFill>
                <a:latin typeface="Readex Pro" panose="020B0604020202020204" charset="-78"/>
                <a:cs typeface="Readex Pro" panose="020B0604020202020204" charset="-78"/>
                <a:sym typeface="Readex Pro SemiBold"/>
              </a:rPr>
              <a:t>financed</a:t>
            </a:r>
            <a:r>
              <a:rPr lang="en-GB" sz="800" dirty="0">
                <a:solidFill>
                  <a:srgbClr val="FFFFFF"/>
                </a:solidFill>
                <a:latin typeface="Readex Pro" panose="020B0604020202020204" charset="-78"/>
                <a:ea typeface="Readex Pro SemiBold"/>
                <a:cs typeface="Readex Pro" panose="020B0604020202020204" charset="-78"/>
                <a:sym typeface="Readex Pro SemiBold"/>
              </a:rPr>
              <a:t> </a:t>
            </a:r>
            <a:r>
              <a:rPr lang="en-GB" sz="800" dirty="0">
                <a:solidFill>
                  <a:schemeClr val="accent4"/>
                </a:solidFill>
                <a:latin typeface="Readex Pro" panose="020B0604020202020204" charset="-78"/>
                <a:cs typeface="Readex Pro" panose="020B0604020202020204" charset="-78"/>
                <a:sym typeface="Readex Pro SemiBold"/>
              </a:rPr>
              <a:t>emissions</a:t>
            </a:r>
            <a:r>
              <a:rPr lang="en-GB" sz="800" dirty="0">
                <a:solidFill>
                  <a:srgbClr val="FFFFFF"/>
                </a:solidFill>
                <a:latin typeface="Readex Pro" panose="020B0604020202020204" charset="-78"/>
                <a:ea typeface="Readex Pro SemiBold"/>
                <a:cs typeface="Readex Pro" panose="020B0604020202020204" charset="-78"/>
                <a:sym typeface="Readex Pro SemiBold"/>
              </a:rPr>
              <a:t> – those emissions associated with investments </a:t>
            </a:r>
          </a:p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lang="en-GB" sz="800" dirty="0">
              <a:solidFill>
                <a:srgbClr val="FFFFFF"/>
              </a:solidFill>
              <a:latin typeface="Readex Pro" panose="020B0604020202020204" charset="-78"/>
              <a:ea typeface="Readex Pro SemiBold"/>
              <a:cs typeface="Readex Pro" panose="020B0604020202020204" charset="-78"/>
              <a:sym typeface="Readex Pro SemiBold"/>
            </a:endParaRPr>
          </a:p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GB" sz="800" dirty="0">
                <a:solidFill>
                  <a:srgbClr val="FFFFFF"/>
                </a:solidFill>
                <a:latin typeface="Readex Pro" panose="020B0604020202020204" charset="-78"/>
                <a:ea typeface="Readex Pro SemiBold"/>
                <a:cs typeface="Readex Pro" panose="020B0604020202020204" charset="-78"/>
                <a:sym typeface="Readex Pro SemiBold"/>
              </a:rPr>
              <a:t>Legacy provides </a:t>
            </a:r>
            <a:r>
              <a:rPr lang="en-GB" sz="800" dirty="0">
                <a:solidFill>
                  <a:schemeClr val="accent4"/>
                </a:solidFill>
                <a:latin typeface="Readex Pro" panose="020B0604020202020204" charset="-78"/>
                <a:cs typeface="Readex Pro" panose="020B0604020202020204" charset="-78"/>
                <a:sym typeface="Readex Pro SemiBold"/>
              </a:rPr>
              <a:t>investment</a:t>
            </a:r>
            <a:r>
              <a:rPr lang="en-GB" sz="800" dirty="0">
                <a:solidFill>
                  <a:srgbClr val="FFFFFF"/>
                </a:solidFill>
                <a:latin typeface="Readex Pro" panose="020B0604020202020204" charset="-78"/>
                <a:ea typeface="Readex Pro SemiBold"/>
                <a:cs typeface="Readex Pro" panose="020B0604020202020204" charset="-78"/>
                <a:sym typeface="Readex Pro SemiBold"/>
              </a:rPr>
              <a:t> </a:t>
            </a:r>
            <a:r>
              <a:rPr lang="en-GB" sz="800" dirty="0">
                <a:solidFill>
                  <a:schemeClr val="accent4"/>
                </a:solidFill>
                <a:latin typeface="Readex Pro" panose="020B0604020202020204" charset="-78"/>
                <a:cs typeface="Readex Pro" panose="020B0604020202020204" charset="-78"/>
                <a:sym typeface="Readex Pro SemiBold"/>
              </a:rPr>
              <a:t>funds</a:t>
            </a:r>
            <a:r>
              <a:rPr lang="en-GB" sz="800" dirty="0">
                <a:solidFill>
                  <a:srgbClr val="FFFFFF"/>
                </a:solidFill>
                <a:latin typeface="Readex Pro" panose="020B0604020202020204" charset="-78"/>
                <a:ea typeface="Readex Pro SemiBold"/>
                <a:cs typeface="Readex Pro" panose="020B0604020202020204" charset="-78"/>
                <a:sym typeface="Readex Pro SemiBold"/>
              </a:rPr>
              <a:t>, </a:t>
            </a:r>
            <a:r>
              <a:rPr lang="en-GB" sz="800" dirty="0">
                <a:solidFill>
                  <a:schemeClr val="accent4"/>
                </a:solidFill>
                <a:latin typeface="Readex Pro" panose="020B0604020202020204" charset="-78"/>
                <a:cs typeface="Readex Pro" panose="020B0604020202020204" charset="-78"/>
                <a:sym typeface="Readex Pro SemiBold"/>
              </a:rPr>
              <a:t>banks</a:t>
            </a:r>
            <a:r>
              <a:rPr lang="en-GB" sz="800" dirty="0">
                <a:solidFill>
                  <a:srgbClr val="FFFFFF"/>
                </a:solidFill>
                <a:latin typeface="Readex Pro" panose="020B0604020202020204" charset="-78"/>
                <a:ea typeface="Readex Pro SemiBold"/>
                <a:cs typeface="Readex Pro" panose="020B0604020202020204" charset="-78"/>
                <a:sym typeface="Readex Pro SemiBold"/>
              </a:rPr>
              <a:t>, </a:t>
            </a:r>
            <a:r>
              <a:rPr lang="en-GB" sz="800" dirty="0">
                <a:solidFill>
                  <a:schemeClr val="accent4"/>
                </a:solidFill>
                <a:latin typeface="Readex Pro" panose="020B0604020202020204" charset="-78"/>
                <a:cs typeface="Readex Pro" panose="020B0604020202020204" charset="-78"/>
                <a:sym typeface="Readex Pro SemiBold"/>
              </a:rPr>
              <a:t>administrators</a:t>
            </a:r>
            <a:r>
              <a:rPr lang="en-GB" sz="800" dirty="0">
                <a:solidFill>
                  <a:srgbClr val="FFFFFF"/>
                </a:solidFill>
                <a:latin typeface="Readex Pro" panose="020B0604020202020204" charset="-78"/>
                <a:ea typeface="Readex Pro SemiBold"/>
                <a:cs typeface="Readex Pro" panose="020B0604020202020204" charset="-78"/>
                <a:sym typeface="Readex Pro SemiBold"/>
              </a:rPr>
              <a:t> and </a:t>
            </a:r>
            <a:r>
              <a:rPr lang="en-GB" sz="800" dirty="0">
                <a:solidFill>
                  <a:schemeClr val="accent4"/>
                </a:solidFill>
                <a:latin typeface="Readex Pro" panose="020B0604020202020204" charset="-78"/>
                <a:cs typeface="Readex Pro" panose="020B0604020202020204" charset="-78"/>
                <a:sym typeface="Readex Pro SemiBold"/>
              </a:rPr>
              <a:t>governments</a:t>
            </a:r>
            <a:r>
              <a:rPr lang="en-GB" sz="800" dirty="0">
                <a:solidFill>
                  <a:srgbClr val="FFFFFF"/>
                </a:solidFill>
                <a:latin typeface="Readex Pro" panose="020B0604020202020204" charset="-78"/>
                <a:ea typeface="Readex Pro SemiBold"/>
                <a:cs typeface="Readex Pro" panose="020B0604020202020204" charset="-78"/>
                <a:sym typeface="Readex Pro SemiBold"/>
              </a:rPr>
              <a:t> with data-driven insights on a national scale. We </a:t>
            </a:r>
            <a:r>
              <a:rPr lang="en-GB" sz="800" b="0" i="0" u="none" strike="noStrike" cap="none" dirty="0">
                <a:solidFill>
                  <a:srgbClr val="FFFFFF"/>
                </a:solidFill>
                <a:latin typeface="Readex Pro" panose="020B0604020202020204" charset="-78"/>
                <a:ea typeface="Readex Pro SemiBold"/>
                <a:cs typeface="Readex Pro" panose="020B0604020202020204" charset="-78"/>
                <a:sym typeface="Readex Pro SemiBold"/>
              </a:rPr>
              <a:t>enable them to </a:t>
            </a:r>
            <a:r>
              <a:rPr lang="en-GB" sz="800" b="0" i="0" u="none" strike="noStrike" cap="none" dirty="0">
                <a:solidFill>
                  <a:schemeClr val="accent4"/>
                </a:solidFill>
                <a:latin typeface="Readex Pro" panose="020B0604020202020204" charset="-78"/>
                <a:ea typeface="Readex Pro SemiBold"/>
                <a:cs typeface="Readex Pro" panose="020B0604020202020204" charset="-78"/>
                <a:sym typeface="Readex Pro SemiBold"/>
              </a:rPr>
              <a:t>make</a:t>
            </a:r>
            <a:r>
              <a:rPr lang="en-GB" sz="800" b="0" i="0" u="none" strike="noStrike" cap="none" dirty="0">
                <a:solidFill>
                  <a:srgbClr val="FDFB65"/>
                </a:solidFill>
                <a:latin typeface="Readex Pro" panose="020B0604020202020204" charset="-78"/>
                <a:ea typeface="Readex Pro SemiBold"/>
                <a:cs typeface="Readex Pro" panose="020B0604020202020204" charset="-78"/>
                <a:sym typeface="Readex Pro SemiBold"/>
              </a:rPr>
              <a:t> </a:t>
            </a:r>
            <a:r>
              <a:rPr lang="en-GB" sz="800" b="0" i="0" u="none" strike="noStrike" cap="none" dirty="0">
                <a:solidFill>
                  <a:schemeClr val="accent4"/>
                </a:solidFill>
                <a:latin typeface="Readex Pro" panose="020B0604020202020204" charset="-78"/>
                <a:ea typeface="Readex Pro SemiBold"/>
                <a:cs typeface="Readex Pro" panose="020B0604020202020204" charset="-78"/>
                <a:sym typeface="Readex Pro SemiBold"/>
              </a:rPr>
              <a:t>decisions</a:t>
            </a:r>
            <a:r>
              <a:rPr lang="en-GB" sz="800" b="0" i="0" u="none" strike="noStrike" cap="none" dirty="0">
                <a:solidFill>
                  <a:srgbClr val="FFFFFF"/>
                </a:solidFill>
                <a:latin typeface="Readex Pro" panose="020B0604020202020204" charset="-78"/>
                <a:ea typeface="Readex Pro SemiBold"/>
                <a:cs typeface="Readex Pro" panose="020B0604020202020204" charset="-78"/>
                <a:sym typeface="Readex Pro SemiBold"/>
              </a:rPr>
              <a:t> to enhance the </a:t>
            </a:r>
            <a:r>
              <a:rPr lang="en-GB" sz="800" b="0" i="0" u="none" strike="noStrike" cap="none" dirty="0">
                <a:solidFill>
                  <a:schemeClr val="accent4"/>
                </a:solidFill>
                <a:latin typeface="Readex Pro" panose="020B0604020202020204" charset="-78"/>
                <a:ea typeface="Readex Pro SemiBold"/>
                <a:cs typeface="Readex Pro" panose="020B0604020202020204" charset="-78"/>
                <a:sym typeface="Readex Pro SemiBold"/>
              </a:rPr>
              <a:t>value</a:t>
            </a:r>
            <a:r>
              <a:rPr lang="en-GB" sz="800" b="0" i="0" u="none" strike="noStrike" cap="none" dirty="0">
                <a:solidFill>
                  <a:srgbClr val="FFFFFF"/>
                </a:solidFill>
                <a:latin typeface="Readex Pro" panose="020B0604020202020204" charset="-78"/>
                <a:ea typeface="Readex Pro SemiBold"/>
                <a:cs typeface="Readex Pro" panose="020B0604020202020204" charset="-78"/>
                <a:sym typeface="Readex Pro SemiBold"/>
              </a:rPr>
              <a:t> of their portfolios and </a:t>
            </a:r>
            <a:r>
              <a:rPr lang="en-GB" sz="800" b="0" i="0" u="none" strike="noStrike" cap="none" dirty="0">
                <a:solidFill>
                  <a:schemeClr val="accent4"/>
                </a:solidFill>
                <a:latin typeface="Readex Pro" panose="020B0604020202020204" charset="-78"/>
                <a:ea typeface="Readex Pro SemiBold"/>
                <a:cs typeface="Readex Pro" panose="020B0604020202020204" charset="-78"/>
                <a:sym typeface="Readex Pro SemiBold"/>
              </a:rPr>
              <a:t>comply</a:t>
            </a:r>
            <a:r>
              <a:rPr lang="en-GB" sz="800" b="0" i="0" u="none" strike="noStrike" cap="none" dirty="0">
                <a:solidFill>
                  <a:srgbClr val="FFFFFF"/>
                </a:solidFill>
                <a:latin typeface="Readex Pro" panose="020B0604020202020204" charset="-78"/>
                <a:ea typeface="Readex Pro SemiBold"/>
                <a:cs typeface="Readex Pro" panose="020B0604020202020204" charset="-78"/>
                <a:sym typeface="Readex Pro SemiBold"/>
              </a:rPr>
              <a:t> with regulations</a:t>
            </a:r>
          </a:p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lang="en-GB" sz="800" dirty="0">
              <a:solidFill>
                <a:srgbClr val="FFFFFF"/>
              </a:solidFill>
              <a:latin typeface="Readex Pro" panose="020B0604020202020204" charset="-78"/>
              <a:ea typeface="Readex Pro SemiBold"/>
              <a:cs typeface="Readex Pro" panose="020B0604020202020204" charset="-78"/>
              <a:sym typeface="Readex Pro SemiBold"/>
            </a:endParaRPr>
          </a:p>
          <a:p>
            <a:pPr>
              <a:buSzPts val="2000"/>
            </a:pPr>
            <a:r>
              <a:rPr lang="en-GB" sz="800" dirty="0">
                <a:solidFill>
                  <a:srgbClr val="FFFFFF"/>
                </a:solidFill>
                <a:latin typeface="Readex Pro" panose="020B0604020202020204" charset="-78"/>
                <a:ea typeface="Readex Pro SemiBold"/>
                <a:cs typeface="Readex Pro" panose="020B0604020202020204" charset="-78"/>
                <a:sym typeface="Readex Pro SemiBold"/>
              </a:rPr>
              <a:t>We are </a:t>
            </a:r>
            <a:r>
              <a:rPr lang="en-GB" sz="800" dirty="0">
                <a:solidFill>
                  <a:schemeClr val="accent4"/>
                </a:solidFill>
                <a:latin typeface="Readex Pro" panose="020B0604020202020204" charset="-78"/>
                <a:cs typeface="Readex Pro" panose="020B0604020202020204" charset="-78"/>
                <a:sym typeface="Readex Pro SemiBold"/>
              </a:rPr>
              <a:t>trusted</a:t>
            </a:r>
            <a:r>
              <a:rPr lang="en-GB" sz="800" dirty="0">
                <a:solidFill>
                  <a:srgbClr val="FFFFFF"/>
                </a:solidFill>
                <a:latin typeface="Readex Pro" panose="020B0604020202020204" charset="-78"/>
                <a:ea typeface="Readex Pro SemiBold"/>
                <a:cs typeface="Readex Pro" panose="020B0604020202020204" charset="-78"/>
                <a:sym typeface="Readex Pro SemiBold"/>
              </a:rPr>
              <a:t> by the some of the largest property owners in the Nordics</a:t>
            </a:r>
          </a:p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800" b="0" i="0" u="none" strike="noStrike" cap="none" dirty="0">
              <a:solidFill>
                <a:srgbClr val="FFFFFF"/>
              </a:solidFill>
              <a:latin typeface="Readex Pro" panose="020B0604020202020204" charset="-78"/>
              <a:ea typeface="Readex Pro SemiBold"/>
              <a:cs typeface="Readex Pro" panose="020B0604020202020204" charset="-78"/>
              <a:sym typeface="Readex Pro SemiBold"/>
            </a:endParaRPr>
          </a:p>
        </p:txBody>
      </p:sp>
      <p:sp>
        <p:nvSpPr>
          <p:cNvPr id="2" name="Google Shape;363;p10">
            <a:extLst>
              <a:ext uri="{FF2B5EF4-FFF2-40B4-BE49-F238E27FC236}">
                <a16:creationId xmlns:a16="http://schemas.microsoft.com/office/drawing/2014/main" id="{0063B69F-3864-B497-2E9F-06574E81353B}"/>
              </a:ext>
            </a:extLst>
          </p:cNvPr>
          <p:cNvSpPr txBox="1"/>
          <p:nvPr/>
        </p:nvSpPr>
        <p:spPr>
          <a:xfrm>
            <a:off x="3461064" y="92464"/>
            <a:ext cx="3018394" cy="9989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ctr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1000" b="0" i="0" u="none" strike="noStrike" cap="none" dirty="0">
              <a:solidFill>
                <a:srgbClr val="FFFFFF"/>
              </a:solidFill>
              <a:latin typeface="Readex Pro SemiBold"/>
              <a:ea typeface="Readex Pro SemiBold"/>
              <a:cs typeface="Readex Pro SemiBold"/>
              <a:sym typeface="Readex Pro SemiBold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433DF5-6680-0B52-0FDE-DCA7F5EC9BB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1033" t="28051" r="1033" b="11203"/>
          <a:stretch/>
        </p:blipFill>
        <p:spPr>
          <a:xfrm>
            <a:off x="-14669" y="2014730"/>
            <a:ext cx="3013772" cy="1129985"/>
          </a:xfrm>
          <a:prstGeom prst="rect">
            <a:avLst/>
          </a:prstGeom>
        </p:spPr>
      </p:pic>
      <p:sp>
        <p:nvSpPr>
          <p:cNvPr id="7" name="Google Shape;363;p10">
            <a:extLst>
              <a:ext uri="{FF2B5EF4-FFF2-40B4-BE49-F238E27FC236}">
                <a16:creationId xmlns:a16="http://schemas.microsoft.com/office/drawing/2014/main" id="{3F28E369-68C4-9A92-FB3F-AF24C6D166B8}"/>
              </a:ext>
            </a:extLst>
          </p:cNvPr>
          <p:cNvSpPr txBox="1"/>
          <p:nvPr/>
        </p:nvSpPr>
        <p:spPr>
          <a:xfrm>
            <a:off x="3153322" y="112163"/>
            <a:ext cx="2797168" cy="9989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GB" sz="800" dirty="0">
                <a:solidFill>
                  <a:schemeClr val="bg1"/>
                </a:solidFill>
                <a:latin typeface="Readex Pro" panose="020B0604020202020204" charset="-78"/>
                <a:ea typeface="Readex Pro SemiBold"/>
                <a:cs typeface="Readex Pro" panose="020B0604020202020204" charset="-78"/>
                <a:sym typeface="Readex Pro SemiBold"/>
              </a:rPr>
              <a:t>1. Automated CO2 emissions calculations</a:t>
            </a:r>
            <a:endParaRPr sz="800" strike="noStrike" cap="none" dirty="0">
              <a:solidFill>
                <a:schemeClr val="bg1"/>
              </a:solidFill>
              <a:latin typeface="Readex Pro" panose="020B0604020202020204" charset="-78"/>
              <a:ea typeface="Readex Pro SemiBold"/>
              <a:cs typeface="Readex Pro" panose="020B0604020202020204" charset="-78"/>
              <a:sym typeface="Readex Pro SemiBold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9506E9A-12C0-70E1-6711-A1571356C7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6104" y="265783"/>
            <a:ext cx="1507632" cy="1485461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33384D9-8AF9-E465-12DD-8465706C1C66}"/>
              </a:ext>
            </a:extLst>
          </p:cNvPr>
          <p:cNvCxnSpPr/>
          <p:nvPr/>
        </p:nvCxnSpPr>
        <p:spPr>
          <a:xfrm>
            <a:off x="3059489" y="92464"/>
            <a:ext cx="0" cy="4936736"/>
          </a:xfrm>
          <a:prstGeom prst="line">
            <a:avLst/>
          </a:prstGeom>
          <a:ln w="63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BFB5CFA-1938-E86E-5385-5651AAAB0190}"/>
              </a:ext>
            </a:extLst>
          </p:cNvPr>
          <p:cNvCxnSpPr/>
          <p:nvPr/>
        </p:nvCxnSpPr>
        <p:spPr>
          <a:xfrm>
            <a:off x="6101744" y="92464"/>
            <a:ext cx="0" cy="4936736"/>
          </a:xfrm>
          <a:prstGeom prst="line">
            <a:avLst/>
          </a:prstGeom>
          <a:ln w="63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Google Shape;400;p12">
            <a:extLst>
              <a:ext uri="{FF2B5EF4-FFF2-40B4-BE49-F238E27FC236}">
                <a16:creationId xmlns:a16="http://schemas.microsoft.com/office/drawing/2014/main" id="{AA1C8034-7C38-E5A9-7462-2DD1D086ECDB}"/>
              </a:ext>
            </a:extLst>
          </p:cNvPr>
          <p:cNvSpPr txBox="1"/>
          <p:nvPr/>
        </p:nvSpPr>
        <p:spPr>
          <a:xfrm>
            <a:off x="4435895" y="358461"/>
            <a:ext cx="1548869" cy="21700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50" tIns="7150" rIns="7150" bIns="7150" anchor="t" anchorCtr="0">
            <a:noAutofit/>
          </a:bodyPr>
          <a:lstStyle/>
          <a:p>
            <a:pPr marL="88900" marR="0" lvl="0" indent="-88900" algn="l" rtl="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FFFFFF"/>
              </a:buClr>
              <a:buSzPct val="90000"/>
              <a:buFont typeface="Readex Pro"/>
              <a:buChar char="•"/>
            </a:pPr>
            <a:r>
              <a:rPr lang="en-GB" sz="800" i="0" u="none" strike="noStrike" cap="none" dirty="0">
                <a:solidFill>
                  <a:schemeClr val="accent4"/>
                </a:solidFill>
                <a:latin typeface="Readex Pro" panose="020B0604020202020204" charset="-78"/>
                <a:ea typeface="Readex Pro"/>
                <a:cs typeface="Readex Pro" panose="020B0604020202020204" charset="-78"/>
                <a:sym typeface="Readex Pro"/>
              </a:rPr>
              <a:t>Automatic</a:t>
            </a:r>
            <a:r>
              <a:rPr lang="en-GB" sz="800" i="0" u="none" strike="noStrike" cap="none" dirty="0">
                <a:solidFill>
                  <a:schemeClr val="bg1"/>
                </a:solidFill>
                <a:latin typeface="Readex Pro" panose="020B0604020202020204" charset="-78"/>
                <a:ea typeface="Readex Pro"/>
                <a:cs typeface="Readex Pro" panose="020B0604020202020204" charset="-78"/>
                <a:sym typeface="Readex Pro"/>
              </a:rPr>
              <a:t> ‘meter-level’ API data collection for &gt;90% of buildings in DK and UK</a:t>
            </a:r>
            <a:endParaRPr sz="800" i="0" u="none" strike="noStrike" cap="none" dirty="0">
              <a:solidFill>
                <a:schemeClr val="bg1"/>
              </a:solidFill>
              <a:latin typeface="Readex Pro" panose="020B0604020202020204" charset="-78"/>
              <a:ea typeface="Readex Pro"/>
              <a:cs typeface="Readex Pro" panose="020B0604020202020204" charset="-78"/>
              <a:sym typeface="Readex Pro"/>
            </a:endParaRPr>
          </a:p>
          <a:p>
            <a:pPr marL="88900" marR="0" lvl="0" indent="-88900" algn="l" rtl="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FFFFFF"/>
              </a:buClr>
              <a:buSzPct val="90000"/>
              <a:buFont typeface="Readex Pro"/>
              <a:buChar char="•"/>
            </a:pPr>
            <a:r>
              <a:rPr lang="en-GB" sz="800" i="0" u="none" strike="noStrike" cap="none" dirty="0">
                <a:solidFill>
                  <a:schemeClr val="accent4"/>
                </a:solidFill>
                <a:latin typeface="Readex Pro" panose="020B0604020202020204" charset="-78"/>
                <a:ea typeface="Readex Pro"/>
                <a:cs typeface="Readex Pro" panose="020B0604020202020204" charset="-78"/>
                <a:sym typeface="Readex Pro"/>
              </a:rPr>
              <a:t>100%</a:t>
            </a:r>
            <a:r>
              <a:rPr lang="en-GB" sz="800" i="0" u="none" strike="noStrike" cap="none" dirty="0">
                <a:solidFill>
                  <a:schemeClr val="bg1"/>
                </a:solidFill>
                <a:latin typeface="Readex Pro" panose="020B0604020202020204" charset="-78"/>
                <a:ea typeface="Readex Pro"/>
                <a:cs typeface="Readex Pro" panose="020B0604020202020204" charset="-78"/>
                <a:sym typeface="Readex Pro"/>
              </a:rPr>
              <a:t> CO2 emissions </a:t>
            </a:r>
            <a:r>
              <a:rPr lang="en-GB" sz="800" dirty="0">
                <a:solidFill>
                  <a:schemeClr val="accent4"/>
                </a:solidFill>
                <a:latin typeface="Readex Pro" panose="020B0604020202020204" charset="-78"/>
                <a:cs typeface="Readex Pro" panose="020B0604020202020204" charset="-78"/>
                <a:sym typeface="Readex Pro"/>
              </a:rPr>
              <a:t>coverage</a:t>
            </a:r>
            <a:r>
              <a:rPr lang="en-GB" sz="800" i="0" u="none" strike="noStrike" cap="none" dirty="0">
                <a:solidFill>
                  <a:schemeClr val="bg1"/>
                </a:solidFill>
                <a:latin typeface="Readex Pro" panose="020B0604020202020204" charset="-78"/>
                <a:ea typeface="Readex Pro"/>
                <a:cs typeface="Readex Pro" panose="020B0604020202020204" charset="-78"/>
                <a:sym typeface="Readex Pro"/>
              </a:rPr>
              <a:t> for whole portfolio</a:t>
            </a:r>
            <a:endParaRPr lang="en-GB" sz="800" dirty="0">
              <a:solidFill>
                <a:schemeClr val="bg1"/>
              </a:solidFill>
              <a:latin typeface="Readex Pro" panose="020B0604020202020204" charset="-78"/>
              <a:ea typeface="Readex Pro"/>
              <a:cs typeface="Readex Pro" panose="020B0604020202020204" charset="-78"/>
              <a:sym typeface="Readex Pro"/>
            </a:endParaRPr>
          </a:p>
          <a:p>
            <a:pPr marL="88900" marR="0" lvl="0" indent="-88900" algn="l" rtl="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FFFFFF"/>
              </a:buClr>
              <a:buSzPct val="90000"/>
              <a:buFont typeface="Readex Pro"/>
              <a:buChar char="•"/>
            </a:pPr>
            <a:r>
              <a:rPr lang="en-GB" sz="800" dirty="0">
                <a:solidFill>
                  <a:srgbClr val="FFFFFF"/>
                </a:solidFill>
                <a:latin typeface="Readex Pro" panose="020B0604020202020204" charset="-78"/>
                <a:cs typeface="Readex Pro" panose="020B0604020202020204" charset="-78"/>
                <a:sym typeface="Readex Pro"/>
              </a:rPr>
              <a:t>Transparent</a:t>
            </a:r>
            <a:r>
              <a:rPr lang="en-GB" sz="800" i="0" u="none" strike="noStrike" cap="none" dirty="0">
                <a:solidFill>
                  <a:schemeClr val="bg1"/>
                </a:solidFill>
                <a:latin typeface="Readex Pro" panose="020B0604020202020204" charset="-78"/>
                <a:ea typeface="Readex Pro"/>
                <a:cs typeface="Readex Pro" panose="020B0604020202020204" charset="-78"/>
                <a:sym typeface="Readex Pro"/>
              </a:rPr>
              <a:t> </a:t>
            </a:r>
            <a:r>
              <a:rPr lang="en-GB" sz="800" i="0" u="none" strike="noStrike" cap="none" dirty="0">
                <a:solidFill>
                  <a:schemeClr val="accent4"/>
                </a:solidFill>
                <a:latin typeface="Readex Pro" panose="020B0604020202020204" charset="-78"/>
                <a:ea typeface="Readex Pro"/>
                <a:cs typeface="Readex Pro" panose="020B0604020202020204" charset="-78"/>
                <a:sym typeface="Readex Pro"/>
              </a:rPr>
              <a:t>GHG-compliant</a:t>
            </a:r>
            <a:r>
              <a:rPr lang="en-GB" sz="800" i="0" u="none" strike="noStrike" cap="none" dirty="0">
                <a:solidFill>
                  <a:schemeClr val="bg1"/>
                </a:solidFill>
                <a:latin typeface="Readex Pro" panose="020B0604020202020204" charset="-78"/>
                <a:ea typeface="Readex Pro"/>
                <a:cs typeface="Readex Pro" panose="020B0604020202020204" charset="-78"/>
                <a:sym typeface="Readex Pro"/>
              </a:rPr>
              <a:t> calculations for each building in portfolio</a:t>
            </a:r>
            <a:endParaRPr sz="800" i="0" u="none" strike="noStrike" cap="none" dirty="0">
              <a:solidFill>
                <a:schemeClr val="bg1"/>
              </a:solidFill>
              <a:latin typeface="Readex Pro" panose="020B0604020202020204" charset="-78"/>
              <a:ea typeface="Readex Pro"/>
              <a:cs typeface="Readex Pro" panose="020B0604020202020204" charset="-78"/>
              <a:sym typeface="Readex Pro"/>
            </a:endParaRPr>
          </a:p>
        </p:txBody>
      </p:sp>
      <p:sp>
        <p:nvSpPr>
          <p:cNvPr id="17" name="Google Shape;363;p10">
            <a:extLst>
              <a:ext uri="{FF2B5EF4-FFF2-40B4-BE49-F238E27FC236}">
                <a16:creationId xmlns:a16="http://schemas.microsoft.com/office/drawing/2014/main" id="{3757D9C3-5A60-6103-AF59-0A13F16C78E3}"/>
              </a:ext>
            </a:extLst>
          </p:cNvPr>
          <p:cNvSpPr txBox="1"/>
          <p:nvPr/>
        </p:nvSpPr>
        <p:spPr>
          <a:xfrm>
            <a:off x="3153322" y="1654621"/>
            <a:ext cx="2797168" cy="9989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lang="en-GB" sz="800" dirty="0">
              <a:solidFill>
                <a:schemeClr val="bg1"/>
              </a:solidFill>
              <a:latin typeface="Readex Pro" panose="020B0604020202020204" charset="-78"/>
              <a:ea typeface="Readex Pro SemiBold"/>
              <a:cs typeface="Readex Pro" panose="020B0604020202020204" charset="-78"/>
              <a:sym typeface="Readex Pro SemiBol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GB" sz="800" dirty="0">
                <a:solidFill>
                  <a:schemeClr val="bg1"/>
                </a:solidFill>
                <a:latin typeface="Readex Pro" panose="020B0604020202020204" charset="-78"/>
                <a:ea typeface="Readex Pro SemiBold"/>
                <a:cs typeface="Readex Pro" panose="020B0604020202020204" charset="-78"/>
                <a:sym typeface="Readex Pro SemiBold"/>
              </a:rPr>
              <a:t>2. Automated CO2 reporting</a:t>
            </a:r>
            <a:endParaRPr sz="800" strike="noStrike" cap="none" dirty="0">
              <a:solidFill>
                <a:schemeClr val="bg1"/>
              </a:solidFill>
              <a:latin typeface="Readex Pro" panose="020B0604020202020204" charset="-78"/>
              <a:ea typeface="Readex Pro SemiBold"/>
              <a:cs typeface="Readex Pro" panose="020B0604020202020204" charset="-78"/>
              <a:sym typeface="Readex Pro SemiBold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530503AA-D839-7A20-41B5-99185E7685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21496" y="1937407"/>
            <a:ext cx="1276849" cy="1259672"/>
          </a:xfrm>
          <a:prstGeom prst="rect">
            <a:avLst/>
          </a:prstGeom>
        </p:spPr>
      </p:pic>
      <p:sp>
        <p:nvSpPr>
          <p:cNvPr id="19" name="Google Shape;413;p13">
            <a:extLst>
              <a:ext uri="{FF2B5EF4-FFF2-40B4-BE49-F238E27FC236}">
                <a16:creationId xmlns:a16="http://schemas.microsoft.com/office/drawing/2014/main" id="{2BDEE749-727A-7F46-7F13-D176C947537C}"/>
              </a:ext>
            </a:extLst>
          </p:cNvPr>
          <p:cNvSpPr txBox="1"/>
          <p:nvPr/>
        </p:nvSpPr>
        <p:spPr>
          <a:xfrm>
            <a:off x="4435895" y="1976718"/>
            <a:ext cx="1616256" cy="1077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50" tIns="7150" rIns="7150" bIns="715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88900" indent="-88900">
              <a:lnSpc>
                <a:spcPct val="120000"/>
              </a:lnSpc>
              <a:spcBef>
                <a:spcPts val="300"/>
              </a:spcBef>
              <a:buClr>
                <a:srgbClr val="FFFFFF"/>
              </a:buClr>
              <a:buSzPts val="1300"/>
              <a:buFont typeface="Readex Pro"/>
              <a:buChar char="•"/>
              <a:defRPr sz="800" b="1">
                <a:solidFill>
                  <a:srgbClr val="FAE232"/>
                </a:solidFill>
                <a:latin typeface="Readex Pro" panose="020B0604020202020204" charset="-78"/>
                <a:ea typeface="Readex Pro"/>
                <a:cs typeface="Readex Pro" panose="020B0604020202020204" charset="-78"/>
              </a:defRPr>
            </a:lvl1pPr>
          </a:lstStyle>
          <a:p>
            <a:pPr>
              <a:buSzPct val="90000"/>
            </a:pPr>
            <a:r>
              <a:rPr lang="en-GB" b="0" dirty="0">
                <a:solidFill>
                  <a:srgbClr val="FFFFFF"/>
                </a:solidFill>
                <a:sym typeface="Readex Pro"/>
              </a:rPr>
              <a:t>1-click</a:t>
            </a:r>
            <a:r>
              <a:rPr lang="en-GB" b="0" dirty="0">
                <a:solidFill>
                  <a:schemeClr val="accent4"/>
                </a:solidFill>
                <a:sym typeface="Readex Pro"/>
              </a:rPr>
              <a:t> standardized</a:t>
            </a:r>
            <a:r>
              <a:rPr lang="en-GB" b="0" dirty="0">
                <a:solidFill>
                  <a:schemeClr val="bg1"/>
                </a:solidFill>
                <a:sym typeface="Readex Pro"/>
              </a:rPr>
              <a:t> reporting</a:t>
            </a:r>
            <a:endParaRPr b="0" dirty="0">
              <a:solidFill>
                <a:schemeClr val="bg1"/>
              </a:solidFill>
              <a:sym typeface="Readex Pro"/>
            </a:endParaRPr>
          </a:p>
          <a:p>
            <a:pPr>
              <a:buSzPct val="90000"/>
            </a:pPr>
            <a:r>
              <a:rPr lang="en-GB" b="0" dirty="0">
                <a:solidFill>
                  <a:schemeClr val="accent4"/>
                </a:solidFill>
                <a:sym typeface="Readex Pro"/>
              </a:rPr>
              <a:t>Inventory</a:t>
            </a:r>
            <a:r>
              <a:rPr lang="en-GB" b="0" dirty="0">
                <a:solidFill>
                  <a:schemeClr val="bg1"/>
                </a:solidFill>
                <a:sym typeface="Readex Pro"/>
              </a:rPr>
              <a:t> of utility consumption + emissions data </a:t>
            </a:r>
            <a:endParaRPr b="0" dirty="0">
              <a:solidFill>
                <a:schemeClr val="bg1"/>
              </a:solidFill>
            </a:endParaRPr>
          </a:p>
          <a:p>
            <a:pPr>
              <a:buSzPct val="90000"/>
            </a:pPr>
            <a:r>
              <a:rPr lang="en-GB" b="0" dirty="0">
                <a:solidFill>
                  <a:schemeClr val="bg1"/>
                </a:solidFill>
                <a:sym typeface="Readex Pro"/>
              </a:rPr>
              <a:t>All data sources, calculations and methodologies </a:t>
            </a:r>
            <a:r>
              <a:rPr lang="en-GB" b="0" dirty="0">
                <a:solidFill>
                  <a:schemeClr val="accent4"/>
                </a:solidFill>
                <a:sym typeface="Readex Pro"/>
              </a:rPr>
              <a:t>audit-ready</a:t>
            </a:r>
            <a:r>
              <a:rPr lang="en-GB" b="0" dirty="0">
                <a:solidFill>
                  <a:schemeClr val="bg1"/>
                </a:solidFill>
                <a:sym typeface="Readex Pro"/>
              </a:rPr>
              <a:t> (ISAE3000)</a:t>
            </a:r>
            <a:endParaRPr b="0" dirty="0">
              <a:solidFill>
                <a:schemeClr val="bg1"/>
              </a:solidFill>
              <a:sym typeface="Readex Pro"/>
            </a:endParaRPr>
          </a:p>
        </p:txBody>
      </p:sp>
      <p:sp>
        <p:nvSpPr>
          <p:cNvPr id="20" name="Google Shape;363;p10">
            <a:extLst>
              <a:ext uri="{FF2B5EF4-FFF2-40B4-BE49-F238E27FC236}">
                <a16:creationId xmlns:a16="http://schemas.microsoft.com/office/drawing/2014/main" id="{5FE958FE-98B2-D3E8-C7D2-0C0EE4C1C683}"/>
              </a:ext>
            </a:extLst>
          </p:cNvPr>
          <p:cNvSpPr txBox="1"/>
          <p:nvPr/>
        </p:nvSpPr>
        <p:spPr>
          <a:xfrm>
            <a:off x="3153322" y="3190585"/>
            <a:ext cx="2797168" cy="330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GB" sz="800" dirty="0">
                <a:solidFill>
                  <a:schemeClr val="bg1"/>
                </a:solidFill>
                <a:latin typeface="Readex Pro" panose="020B0604020202020204" charset="-78"/>
                <a:ea typeface="Readex Pro SemiBold"/>
                <a:cs typeface="Readex Pro" panose="020B0604020202020204" charset="-78"/>
                <a:sym typeface="Readex Pro SemiBold"/>
              </a:rPr>
              <a:t>3. Providing decision making tools and insights</a:t>
            </a:r>
            <a:endParaRPr sz="800" strike="noStrike" cap="none" dirty="0">
              <a:solidFill>
                <a:schemeClr val="bg1"/>
              </a:solidFill>
              <a:latin typeface="Readex Pro" panose="020B0604020202020204" charset="-78"/>
              <a:ea typeface="Readex Pro SemiBold"/>
              <a:cs typeface="Readex Pro" panose="020B0604020202020204" charset="-78"/>
              <a:sym typeface="Readex Pro SemiBold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F466F61D-C60A-0E74-39AE-21634AEE211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67934" y="3333849"/>
            <a:ext cx="1583972" cy="1782309"/>
          </a:xfrm>
          <a:prstGeom prst="rect">
            <a:avLst/>
          </a:prstGeom>
        </p:spPr>
      </p:pic>
      <p:sp>
        <p:nvSpPr>
          <p:cNvPr id="22" name="Google Shape;427;p14">
            <a:extLst>
              <a:ext uri="{FF2B5EF4-FFF2-40B4-BE49-F238E27FC236}">
                <a16:creationId xmlns:a16="http://schemas.microsoft.com/office/drawing/2014/main" id="{AC7BA198-195E-C6CE-6F98-8D52DC6F776D}"/>
              </a:ext>
            </a:extLst>
          </p:cNvPr>
          <p:cNvSpPr txBox="1"/>
          <p:nvPr/>
        </p:nvSpPr>
        <p:spPr>
          <a:xfrm>
            <a:off x="4435895" y="3425327"/>
            <a:ext cx="1625176" cy="24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50" tIns="7150" rIns="7150" bIns="7150" anchor="t" anchorCtr="0">
            <a:noAutofit/>
          </a:bodyPr>
          <a:lstStyle/>
          <a:p>
            <a:pPr marL="88900" marR="0" lvl="0" indent="-88900" algn="l" rtl="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FFFFFF"/>
              </a:buClr>
              <a:buSzPct val="90000"/>
              <a:buFont typeface="Readex Pro"/>
              <a:buChar char="•"/>
            </a:pPr>
            <a:r>
              <a:rPr lang="en-GB" sz="800" b="0" i="0" u="none" strike="noStrike" cap="none" dirty="0">
                <a:solidFill>
                  <a:srgbClr val="FFFFFF"/>
                </a:solidFill>
                <a:latin typeface="Readex Pro" panose="020B0604020202020204" charset="-78"/>
                <a:ea typeface="Readex Pro"/>
                <a:cs typeface="Readex Pro" panose="020B0604020202020204" charset="-78"/>
                <a:sym typeface="Readex Pro"/>
              </a:rPr>
              <a:t>Highest quality CO2 emissions data on </a:t>
            </a:r>
            <a:r>
              <a:rPr lang="en-GB" sz="800" dirty="0">
                <a:solidFill>
                  <a:schemeClr val="accent4"/>
                </a:solidFill>
                <a:latin typeface="Readex Pro" panose="020B0604020202020204" charset="-78"/>
                <a:cs typeface="Readex Pro" panose="020B0604020202020204" charset="-78"/>
                <a:sym typeface="Readex Pro"/>
              </a:rPr>
              <a:t>1.5m </a:t>
            </a:r>
            <a:r>
              <a:rPr lang="en-GB" sz="800" dirty="0">
                <a:solidFill>
                  <a:srgbClr val="FFFFFF"/>
                </a:solidFill>
                <a:latin typeface="Readex Pro" panose="020B0604020202020204" charset="-78"/>
                <a:cs typeface="Readex Pro" panose="020B0604020202020204" charset="-78"/>
                <a:sym typeface="Readex Pro"/>
              </a:rPr>
              <a:t>buildings</a:t>
            </a:r>
            <a:r>
              <a:rPr lang="en-GB" sz="800" dirty="0">
                <a:solidFill>
                  <a:schemeClr val="accent4"/>
                </a:solidFill>
                <a:latin typeface="Readex Pro" panose="020B0604020202020204" charset="-78"/>
                <a:cs typeface="Readex Pro" panose="020B0604020202020204" charset="-78"/>
                <a:sym typeface="Readex Pro"/>
              </a:rPr>
              <a:t> in DK, and &gt;10m </a:t>
            </a:r>
            <a:r>
              <a:rPr lang="en-GB" sz="800" dirty="0">
                <a:solidFill>
                  <a:srgbClr val="FFFFFF"/>
                </a:solidFill>
                <a:latin typeface="Readex Pro" panose="020B0604020202020204" charset="-78"/>
                <a:cs typeface="Readex Pro" panose="020B0604020202020204" charset="-78"/>
                <a:sym typeface="Readex Pro"/>
              </a:rPr>
              <a:t>buildings</a:t>
            </a:r>
            <a:r>
              <a:rPr lang="en-GB" sz="800" dirty="0">
                <a:solidFill>
                  <a:schemeClr val="accent4"/>
                </a:solidFill>
                <a:latin typeface="Readex Pro" panose="020B0604020202020204" charset="-78"/>
                <a:cs typeface="Readex Pro" panose="020B0604020202020204" charset="-78"/>
                <a:sym typeface="Readex Pro"/>
              </a:rPr>
              <a:t> in UK</a:t>
            </a:r>
            <a:endParaRPr sz="800" dirty="0">
              <a:latin typeface="Readex Pro" panose="020B0604020202020204" charset="-78"/>
              <a:cs typeface="Readex Pro" panose="020B0604020202020204" charset="-78"/>
            </a:endParaRPr>
          </a:p>
          <a:p>
            <a:pPr marL="88900" marR="0" lvl="0" indent="-88900" algn="l" rtl="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FFFFFF"/>
              </a:buClr>
              <a:buSzPct val="90000"/>
              <a:buFont typeface="Readex Pro"/>
              <a:buChar char="•"/>
            </a:pPr>
            <a:r>
              <a:rPr lang="en-GB" sz="800" dirty="0">
                <a:solidFill>
                  <a:srgbClr val="FFFFFF"/>
                </a:solidFill>
                <a:latin typeface="Readex Pro" panose="020B0604020202020204" charset="-78"/>
                <a:ea typeface="Readex Pro"/>
                <a:cs typeface="Readex Pro" panose="020B0604020202020204" charset="-78"/>
                <a:sym typeface="Readex Pro"/>
              </a:rPr>
              <a:t>AI/</a:t>
            </a:r>
            <a:r>
              <a:rPr lang="en-GB" sz="800" b="0" i="0" u="none" strike="noStrike" cap="none" dirty="0">
                <a:solidFill>
                  <a:srgbClr val="FFFFFF"/>
                </a:solidFill>
                <a:latin typeface="Readex Pro" panose="020B0604020202020204" charset="-78"/>
                <a:ea typeface="Readex Pro"/>
                <a:cs typeface="Readex Pro" panose="020B0604020202020204" charset="-78"/>
                <a:sym typeface="Readex Pro"/>
              </a:rPr>
              <a:t>ML enables </a:t>
            </a:r>
            <a:r>
              <a:rPr lang="en-GB" sz="800" dirty="0">
                <a:solidFill>
                  <a:schemeClr val="accent4"/>
                </a:solidFill>
                <a:latin typeface="Readex Pro" panose="020B0604020202020204" charset="-78"/>
                <a:cs typeface="Readex Pro" panose="020B0604020202020204" charset="-78"/>
                <a:sym typeface="Readex Pro"/>
              </a:rPr>
              <a:t>benchmarks</a:t>
            </a:r>
            <a:r>
              <a:rPr lang="en-GB" sz="800" b="0" i="0" u="none" strike="noStrike" cap="none" dirty="0">
                <a:solidFill>
                  <a:srgbClr val="FFFFFF"/>
                </a:solidFill>
                <a:latin typeface="Readex Pro" panose="020B0604020202020204" charset="-78"/>
                <a:ea typeface="Readex Pro"/>
                <a:cs typeface="Readex Pro" panose="020B0604020202020204" charset="-78"/>
                <a:sym typeface="Readex Pro"/>
              </a:rPr>
              <a:t> clients can use for comparison/targets + the </a:t>
            </a:r>
            <a:r>
              <a:rPr lang="en-GB" sz="800" dirty="0">
                <a:solidFill>
                  <a:schemeClr val="accent4"/>
                </a:solidFill>
                <a:latin typeface="Readex Pro" panose="020B0604020202020204" charset="-78"/>
                <a:cs typeface="Readex Pro" panose="020B0604020202020204" charset="-78"/>
                <a:sym typeface="Readex Pro"/>
              </a:rPr>
              <a:t>'Legacy</a:t>
            </a:r>
            <a:r>
              <a:rPr lang="en-GB" sz="800" b="1" i="0" u="none" strike="noStrike" cap="none" dirty="0">
                <a:solidFill>
                  <a:srgbClr val="FAE232"/>
                </a:solidFill>
                <a:latin typeface="Readex Pro" panose="020B0604020202020204" charset="-78"/>
                <a:ea typeface="Readex Pro"/>
                <a:cs typeface="Readex Pro" panose="020B0604020202020204" charset="-78"/>
                <a:sym typeface="Readex Pro"/>
              </a:rPr>
              <a:t> </a:t>
            </a:r>
            <a:r>
              <a:rPr lang="en-GB" sz="800" dirty="0">
                <a:solidFill>
                  <a:schemeClr val="accent4"/>
                </a:solidFill>
                <a:latin typeface="Readex Pro" panose="020B0604020202020204" charset="-78"/>
                <a:cs typeface="Readex Pro" panose="020B0604020202020204" charset="-78"/>
                <a:sym typeface="Readex Pro"/>
              </a:rPr>
              <a:t>Index</a:t>
            </a:r>
            <a:r>
              <a:rPr lang="en-GB" sz="800" b="0" i="0" u="none" strike="noStrike" cap="none" dirty="0">
                <a:solidFill>
                  <a:srgbClr val="FAE232"/>
                </a:solidFill>
                <a:latin typeface="Readex Pro" panose="020B0604020202020204" charset="-78"/>
                <a:ea typeface="Readex Pro"/>
                <a:cs typeface="Readex Pro" panose="020B0604020202020204" charset="-78"/>
                <a:sym typeface="Readex Pro"/>
              </a:rPr>
              <a:t>’ </a:t>
            </a:r>
            <a:r>
              <a:rPr lang="en-GB" sz="800" b="0" i="0" u="none" strike="noStrike" cap="none" dirty="0">
                <a:solidFill>
                  <a:srgbClr val="FFFFFF"/>
                </a:solidFill>
                <a:latin typeface="Readex Pro" panose="020B0604020202020204" charset="-78"/>
                <a:ea typeface="Readex Pro"/>
                <a:cs typeface="Readex Pro" panose="020B0604020202020204" charset="-78"/>
                <a:sym typeface="Readex Pro"/>
              </a:rPr>
              <a:t>which categorises buildings by attribute and ranks them by emissions, nationally</a:t>
            </a:r>
            <a:endParaRPr sz="800" b="0" i="0" u="none" strike="noStrike" cap="none" dirty="0">
              <a:solidFill>
                <a:srgbClr val="FFFFFF"/>
              </a:solidFill>
              <a:latin typeface="Readex Pro" panose="020B0604020202020204" charset="-78"/>
              <a:ea typeface="Readex Pro"/>
              <a:cs typeface="Readex Pro" panose="020B0604020202020204" charset="-78"/>
              <a:sym typeface="Readex Pro"/>
            </a:endParaRPr>
          </a:p>
        </p:txBody>
      </p:sp>
      <p:sp>
        <p:nvSpPr>
          <p:cNvPr id="23" name="Google Shape;363;p10">
            <a:extLst>
              <a:ext uri="{FF2B5EF4-FFF2-40B4-BE49-F238E27FC236}">
                <a16:creationId xmlns:a16="http://schemas.microsoft.com/office/drawing/2014/main" id="{B419CBC6-A483-759B-FB57-59F82527E254}"/>
              </a:ext>
            </a:extLst>
          </p:cNvPr>
          <p:cNvSpPr txBox="1"/>
          <p:nvPr/>
        </p:nvSpPr>
        <p:spPr>
          <a:xfrm>
            <a:off x="198382" y="3124232"/>
            <a:ext cx="2797168" cy="301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GB" sz="800" dirty="0">
                <a:solidFill>
                  <a:srgbClr val="FFFFFF"/>
                </a:solidFill>
                <a:latin typeface="Readex Pro" panose="020B0604020202020204" charset="-78"/>
                <a:ea typeface="Readex Pro SemiBold"/>
                <a:cs typeface="Readex Pro" panose="020B0604020202020204" charset="-78"/>
                <a:sym typeface="Readex Pro SemiBold"/>
              </a:rPr>
              <a:t>Our clients trust us because we do </a:t>
            </a:r>
            <a:r>
              <a:rPr lang="en-GB" sz="800" dirty="0">
                <a:solidFill>
                  <a:schemeClr val="accent4"/>
                </a:solidFill>
                <a:latin typeface="Readex Pro" panose="020B0604020202020204" charset="-78"/>
                <a:cs typeface="Readex Pro" panose="020B0604020202020204" charset="-78"/>
                <a:sym typeface="Readex Pro SemiBold"/>
              </a:rPr>
              <a:t>three</a:t>
            </a:r>
            <a:r>
              <a:rPr lang="en-GB" sz="800" dirty="0">
                <a:solidFill>
                  <a:srgbClr val="FFFFFF"/>
                </a:solidFill>
                <a:latin typeface="Readex Pro" panose="020B0604020202020204" charset="-78"/>
                <a:ea typeface="Readex Pro SemiBold"/>
                <a:cs typeface="Readex Pro" panose="020B0604020202020204" charset="-78"/>
                <a:sym typeface="Readex Pro SemiBold"/>
              </a:rPr>
              <a:t> things well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lang="en-GB" sz="800" dirty="0">
              <a:solidFill>
                <a:srgbClr val="FFFFFF"/>
              </a:solidFill>
              <a:latin typeface="Readex Pro" panose="020B0604020202020204" charset="-78"/>
              <a:ea typeface="Readex Pro SemiBold"/>
              <a:cs typeface="Readex Pro" panose="020B0604020202020204" charset="-78"/>
              <a:sym typeface="Readex Pro SemiBold"/>
            </a:endParaRPr>
          </a:p>
        </p:txBody>
      </p:sp>
      <p:sp>
        <p:nvSpPr>
          <p:cNvPr id="26" name="Google Shape;363;p10">
            <a:extLst>
              <a:ext uri="{FF2B5EF4-FFF2-40B4-BE49-F238E27FC236}">
                <a16:creationId xmlns:a16="http://schemas.microsoft.com/office/drawing/2014/main" id="{D9851B27-051F-AA25-1DD5-59A060D71AA1}"/>
              </a:ext>
            </a:extLst>
          </p:cNvPr>
          <p:cNvSpPr txBox="1"/>
          <p:nvPr/>
        </p:nvSpPr>
        <p:spPr>
          <a:xfrm>
            <a:off x="6217135" y="92464"/>
            <a:ext cx="2797168" cy="265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t" anchorCtr="0">
            <a:noAutofit/>
          </a:bodyPr>
          <a:lstStyle/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GB" sz="800" dirty="0">
                <a:solidFill>
                  <a:schemeClr val="bg1"/>
                </a:solidFill>
                <a:latin typeface="Readex Pro" panose="020B0604020202020204" charset="-78"/>
                <a:ea typeface="Readex Pro SemiBold"/>
                <a:cs typeface="Readex Pro" panose="020B0604020202020204" charset="-78"/>
                <a:sym typeface="Readex Pro SemiBold"/>
              </a:rPr>
              <a:t>We have good traction so far</a:t>
            </a:r>
            <a:endParaRPr sz="800" b="1" strike="noStrike" cap="none" dirty="0">
              <a:solidFill>
                <a:schemeClr val="bg1"/>
              </a:solidFill>
              <a:latin typeface="Readex Pro" panose="020B0604020202020204" charset="-78"/>
              <a:ea typeface="Readex Pro SemiBold"/>
              <a:cs typeface="Readex Pro" panose="020B0604020202020204" charset="-78"/>
              <a:sym typeface="Readex Pro SemiBold"/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7ACA813A-FBD3-7614-16ED-F23A6AEE1D4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14011" y="3567752"/>
            <a:ext cx="2780274" cy="1314501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9428AD67-1488-E14D-AAFA-5042AE6872D5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4736" t="-1254" r="24257" b="1254"/>
          <a:stretch/>
        </p:blipFill>
        <p:spPr>
          <a:xfrm>
            <a:off x="6217135" y="497257"/>
            <a:ext cx="2708957" cy="1655081"/>
          </a:xfrm>
          <a:prstGeom prst="rect">
            <a:avLst/>
          </a:prstGeom>
        </p:spPr>
      </p:pic>
      <p:sp>
        <p:nvSpPr>
          <p:cNvPr id="29" name="Google Shape;363;p10">
            <a:extLst>
              <a:ext uri="{FF2B5EF4-FFF2-40B4-BE49-F238E27FC236}">
                <a16:creationId xmlns:a16="http://schemas.microsoft.com/office/drawing/2014/main" id="{55A44BF7-F4A5-4BA1-2A4E-1E872DB3B836}"/>
              </a:ext>
            </a:extLst>
          </p:cNvPr>
          <p:cNvSpPr txBox="1"/>
          <p:nvPr/>
        </p:nvSpPr>
        <p:spPr>
          <a:xfrm>
            <a:off x="6217135" y="3053815"/>
            <a:ext cx="2797168" cy="265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t" anchorCtr="0">
            <a:noAutofit/>
          </a:bodyPr>
          <a:lstStyle/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GB" sz="800" dirty="0">
                <a:solidFill>
                  <a:schemeClr val="bg1"/>
                </a:solidFill>
                <a:latin typeface="Readex Pro" panose="020B0604020202020204" charset="-78"/>
                <a:ea typeface="Readex Pro SemiBold"/>
                <a:cs typeface="Readex Pro" panose="020B0604020202020204" charset="-78"/>
                <a:sym typeface="Readex Pro SemiBold"/>
              </a:rPr>
              <a:t>We are led by a diverse leadership team with high quality experience</a:t>
            </a:r>
            <a:endParaRPr sz="800" b="1" strike="noStrike" cap="none" dirty="0">
              <a:solidFill>
                <a:schemeClr val="bg1"/>
              </a:solidFill>
              <a:latin typeface="Readex Pro" panose="020B0604020202020204" charset="-78"/>
              <a:ea typeface="Readex Pro SemiBold"/>
              <a:cs typeface="Readex Pro" panose="020B0604020202020204" charset="-78"/>
              <a:sym typeface="Readex Pro SemiBold"/>
            </a:endParaRPr>
          </a:p>
        </p:txBody>
      </p:sp>
      <p:sp>
        <p:nvSpPr>
          <p:cNvPr id="30" name="Google Shape;363;p10">
            <a:extLst>
              <a:ext uri="{FF2B5EF4-FFF2-40B4-BE49-F238E27FC236}">
                <a16:creationId xmlns:a16="http://schemas.microsoft.com/office/drawing/2014/main" id="{DD2C930E-1FAF-E9AE-478C-D0D36B2C8D4D}"/>
              </a:ext>
            </a:extLst>
          </p:cNvPr>
          <p:cNvSpPr txBox="1"/>
          <p:nvPr/>
        </p:nvSpPr>
        <p:spPr>
          <a:xfrm>
            <a:off x="6217135" y="2282096"/>
            <a:ext cx="2797168" cy="265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050" tIns="19050" rIns="19050" bIns="19050" anchor="t" anchorCtr="0">
            <a:noAutofit/>
          </a:bodyPr>
          <a:lstStyle/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GB" sz="800" dirty="0">
                <a:solidFill>
                  <a:schemeClr val="bg1"/>
                </a:solidFill>
                <a:latin typeface="Readex Pro" panose="020B0604020202020204" charset="-78"/>
                <a:ea typeface="Readex Pro SemiBold"/>
                <a:cs typeface="Readex Pro" panose="020B0604020202020204" charset="-78"/>
                <a:sym typeface="Readex Pro SemiBold"/>
              </a:rPr>
              <a:t>We are looking to raise </a:t>
            </a:r>
            <a:r>
              <a:rPr lang="en-GB" sz="800" dirty="0">
                <a:solidFill>
                  <a:schemeClr val="accent4"/>
                </a:solidFill>
                <a:latin typeface="Readex Pro" panose="020B0604020202020204" charset="-78"/>
                <a:cs typeface="Readex Pro" panose="020B0604020202020204" charset="-78"/>
                <a:sym typeface="Readex Pro SemiBold"/>
              </a:rPr>
              <a:t>€5-8m </a:t>
            </a:r>
            <a:r>
              <a:rPr lang="en-GB" sz="800" dirty="0">
                <a:solidFill>
                  <a:schemeClr val="bg1"/>
                </a:solidFill>
                <a:latin typeface="Readex Pro" panose="020B0604020202020204" charset="-78"/>
                <a:cs typeface="Readex Pro" panose="020B0604020202020204" charset="-78"/>
                <a:sym typeface="Readex Pro SemiBold"/>
              </a:rPr>
              <a:t>in H1 2024</a:t>
            </a:r>
          </a:p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lang="en-GB" sz="800" dirty="0">
              <a:solidFill>
                <a:schemeClr val="bg1"/>
              </a:solidFill>
              <a:latin typeface="Readex Pro" panose="020B0604020202020204" charset="-78"/>
              <a:ea typeface="Readex Pro SemiBold"/>
              <a:cs typeface="Readex Pro" panose="020B0604020202020204" charset="-78"/>
              <a:sym typeface="Readex Pro SemiBold"/>
            </a:endParaRPr>
          </a:p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GB" sz="800" dirty="0">
                <a:solidFill>
                  <a:schemeClr val="bg1"/>
                </a:solidFill>
                <a:latin typeface="Readex Pro" panose="020B0604020202020204" charset="-78"/>
                <a:ea typeface="Readex Pro SemiBold"/>
                <a:cs typeface="Readex Pro" panose="020B0604020202020204" charset="-78"/>
                <a:sym typeface="Readex Pro SemiBold"/>
              </a:rPr>
              <a:t>This will enable us to continue our journey to becoming the </a:t>
            </a:r>
            <a:r>
              <a:rPr lang="en-GB" sz="800" dirty="0">
                <a:solidFill>
                  <a:schemeClr val="accent4"/>
                </a:solidFill>
                <a:latin typeface="Readex Pro" panose="020B0604020202020204" charset="-78"/>
                <a:cs typeface="Readex Pro" panose="020B0604020202020204" charset="-78"/>
                <a:sym typeface="Readex Pro SemiBold"/>
              </a:rPr>
              <a:t>go-to platform for financed emissions data and insights</a:t>
            </a:r>
            <a:endParaRPr sz="800" dirty="0">
              <a:solidFill>
                <a:schemeClr val="accent4"/>
              </a:solidFill>
              <a:latin typeface="Readex Pro" panose="020B0604020202020204" charset="-78"/>
              <a:cs typeface="Readex Pro" panose="020B0604020202020204" charset="-78"/>
              <a:sym typeface="Readex Pro SemiBold"/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B7F9C5BF-CBB4-0807-8AAC-2848275E6B4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14955" y="3501700"/>
            <a:ext cx="980422" cy="978336"/>
          </a:xfrm>
          <a:prstGeom prst="rect">
            <a:avLst/>
          </a:prstGeom>
        </p:spPr>
      </p:pic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192A9E2D-40D3-0438-D52C-4CCBA6FADE7F}"/>
              </a:ext>
            </a:extLst>
          </p:cNvPr>
          <p:cNvSpPr/>
          <p:nvPr/>
        </p:nvSpPr>
        <p:spPr>
          <a:xfrm rot="5400000">
            <a:off x="2786678" y="3151305"/>
            <a:ext cx="203102" cy="117987"/>
          </a:xfrm>
          <a:prstGeom prst="triangl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Google Shape;536;g29031b0c067_0_0">
            <a:extLst>
              <a:ext uri="{FF2B5EF4-FFF2-40B4-BE49-F238E27FC236}">
                <a16:creationId xmlns:a16="http://schemas.microsoft.com/office/drawing/2014/main" id="{110E8446-1E66-1EB0-8293-C2B2EE995FB7}"/>
              </a:ext>
            </a:extLst>
          </p:cNvPr>
          <p:cNvSpPr txBox="1"/>
          <p:nvPr/>
        </p:nvSpPr>
        <p:spPr>
          <a:xfrm>
            <a:off x="1421051" y="3707093"/>
            <a:ext cx="1421209" cy="900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125" tIns="17125" rIns="17125" bIns="171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eadex Pro"/>
              <a:buNone/>
            </a:pPr>
            <a:r>
              <a:rPr lang="en-GB" sz="800" i="0" u="none" strike="noStrike" cap="none" dirty="0">
                <a:solidFill>
                  <a:schemeClr val="lt1"/>
                </a:solidFill>
                <a:latin typeface="Readex Pro" panose="020B0604020202020204" charset="-78"/>
                <a:ea typeface="Readex Pro"/>
                <a:cs typeface="Readex Pro" panose="020B0604020202020204" charset="-78"/>
                <a:sym typeface="Readex Pro"/>
              </a:rPr>
              <a:t>Contact: Barry Trout</a:t>
            </a:r>
            <a:endParaRPr sz="800" i="0" u="none" strike="noStrike" cap="none" dirty="0">
              <a:solidFill>
                <a:schemeClr val="lt1"/>
              </a:solidFill>
              <a:latin typeface="Readex Pro" panose="020B0604020202020204" charset="-78"/>
              <a:ea typeface="Readex Pro"/>
              <a:cs typeface="Readex Pro" panose="020B0604020202020204" charset="-78"/>
              <a:sym typeface="Readex Pr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eadex Pro"/>
              <a:buNone/>
            </a:pPr>
            <a:r>
              <a:rPr lang="en-GB" sz="800" b="0" i="0" u="none" strike="noStrike" cap="none" dirty="0">
                <a:solidFill>
                  <a:schemeClr val="lt1"/>
                </a:solidFill>
                <a:latin typeface="Readex Pro" panose="020B0604020202020204" charset="-78"/>
                <a:ea typeface="Readex Pro Light"/>
                <a:cs typeface="Readex Pro" panose="020B0604020202020204" charset="-78"/>
                <a:sym typeface="Readex Pro Light"/>
              </a:rPr>
              <a:t>CEO</a:t>
            </a:r>
            <a:endParaRPr sz="800" b="0" i="0" u="none" strike="noStrike" cap="none" dirty="0">
              <a:solidFill>
                <a:schemeClr val="lt1"/>
              </a:solidFill>
              <a:latin typeface="Readex Pro" panose="020B0604020202020204" charset="-78"/>
              <a:ea typeface="Readex Pro Light"/>
              <a:cs typeface="Readex Pro" panose="020B0604020202020204" charset="-78"/>
              <a:sym typeface="Readex Pro Ligh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eadex Pro"/>
              <a:buNone/>
            </a:pPr>
            <a:r>
              <a:rPr lang="en-GB" sz="800" b="0" i="0" u="none" strike="noStrike" cap="none" dirty="0">
                <a:solidFill>
                  <a:schemeClr val="lt1"/>
                </a:solidFill>
                <a:latin typeface="Readex Pro" panose="020B0604020202020204" charset="-78"/>
                <a:ea typeface="Readex Pro Light"/>
                <a:cs typeface="Readex Pro" panose="020B0604020202020204" charset="-78"/>
                <a:sym typeface="Readex Pro Light"/>
              </a:rPr>
              <a:t>bjt@wearelegacy.co.uk</a:t>
            </a:r>
            <a:endParaRPr sz="800" b="0" i="0" u="none" strike="noStrike" cap="none" dirty="0">
              <a:solidFill>
                <a:schemeClr val="lt1"/>
              </a:solidFill>
              <a:latin typeface="Readex Pro" panose="020B0604020202020204" charset="-78"/>
              <a:ea typeface="Readex Pro Light"/>
              <a:cs typeface="Readex Pro" panose="020B0604020202020204" charset="-78"/>
              <a:sym typeface="Readex Pro Ligh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eadex Pro"/>
              <a:buNone/>
            </a:pPr>
            <a:r>
              <a:rPr lang="en-GB" sz="800" b="0" i="0" u="none" strike="noStrike" cap="none" dirty="0">
                <a:solidFill>
                  <a:schemeClr val="lt1"/>
                </a:solidFill>
                <a:latin typeface="Readex Pro" panose="020B0604020202020204" charset="-78"/>
                <a:ea typeface="Readex Pro Light"/>
                <a:cs typeface="Readex Pro" panose="020B0604020202020204" charset="-78"/>
                <a:sym typeface="Readex Pro Light"/>
              </a:rPr>
              <a:t>+44 7900 504 419</a:t>
            </a:r>
            <a:endParaRPr sz="800" b="0" i="0" u="none" strike="noStrike" cap="none" dirty="0">
              <a:solidFill>
                <a:schemeClr val="lt1"/>
              </a:solidFill>
              <a:latin typeface="Readex Pro" panose="020B0604020202020204" charset="-78"/>
              <a:ea typeface="Readex Pro Light"/>
              <a:cs typeface="Readex Pro" panose="020B0604020202020204" charset="-78"/>
              <a:sym typeface="Readex Pro Light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Readex Pro"/>
              <a:buNone/>
            </a:pPr>
            <a:endParaRPr sz="800" b="1" i="0" u="none" strike="noStrike" cap="none" dirty="0">
              <a:solidFill>
                <a:schemeClr val="lt1"/>
              </a:solidFill>
              <a:latin typeface="Readex Pro" panose="020B0604020202020204" charset="-78"/>
              <a:ea typeface="Readex Pro"/>
              <a:cs typeface="Readex Pro" panose="020B0604020202020204" charset="-78"/>
              <a:sym typeface="Readex Pr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Readex Pro"/>
              <a:buNone/>
            </a:pPr>
            <a:endParaRPr sz="800" b="1" i="0" u="none" strike="noStrike" cap="none" dirty="0">
              <a:solidFill>
                <a:schemeClr val="lt1"/>
              </a:solidFill>
              <a:latin typeface="Readex Pro" panose="020B0604020202020204" charset="-78"/>
              <a:ea typeface="Readex Pro"/>
              <a:cs typeface="Readex Pro" panose="020B0604020202020204" charset="-78"/>
              <a:sym typeface="Readex Pr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310</Words>
  <Application>Microsoft Office PowerPoint</Application>
  <PresentationFormat>On-screen Show (16:9)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Red Hat Text</vt:lpstr>
      <vt:lpstr>Helvetica Neue</vt:lpstr>
      <vt:lpstr>Helvetica Neue Light</vt:lpstr>
      <vt:lpstr>Arial</vt:lpstr>
      <vt:lpstr>Readex Pro</vt:lpstr>
      <vt:lpstr>Readex Pro SemiBold</vt:lpstr>
      <vt:lpstr>White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Barry Trout</dc:creator>
  <cp:lastModifiedBy>Barry Trout</cp:lastModifiedBy>
  <cp:revision>7</cp:revision>
  <dcterms:modified xsi:type="dcterms:W3CDTF">2023-10-24T09:00:29Z</dcterms:modified>
</cp:coreProperties>
</file>