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5" r:id="rId4"/>
    <p:sldId id="278" r:id="rId5"/>
    <p:sldId id="277" r:id="rId6"/>
    <p:sldId id="294" r:id="rId7"/>
    <p:sldId id="262" r:id="rId8"/>
    <p:sldId id="295" r:id="rId9"/>
    <p:sldId id="296" r:id="rId10"/>
    <p:sldId id="272" r:id="rId11"/>
    <p:sldId id="285" r:id="rId12"/>
    <p:sldId id="297" r:id="rId13"/>
    <p:sldId id="270" r:id="rId14"/>
    <p:sldId id="282" r:id="rId15"/>
    <p:sldId id="280" r:id="rId16"/>
    <p:sldId id="281" r:id="rId17"/>
    <p:sldId id="269" r:id="rId18"/>
    <p:sldId id="273" r:id="rId19"/>
  </p:sldIdLst>
  <p:sldSz cx="12192000" cy="6858000"/>
  <p:notesSz cx="6858000" cy="9144000"/>
  <p:embeddedFontLst>
    <p:embeddedFont>
      <p:font typeface="Nunito" pitchFamily="2" charset="77"/>
      <p:regular r:id="rId21"/>
      <p:bold r:id="rId22"/>
      <p:italic r:id="rId23"/>
      <p:boldItalic r:id="rId24"/>
    </p:embeddedFont>
    <p:embeddedFont>
      <p:font typeface="Nunito ExtraBold" pitchFamily="2" charset="77"/>
      <p:bold r:id="rId25"/>
      <p:italic r:id="rId26"/>
      <p:boldItalic r:id="rId27"/>
    </p:embeddedFont>
    <p:embeddedFont>
      <p:font typeface="Nunito Light" pitchFamily="2" charset="77"/>
      <p:regular r:id="rId28"/>
      <p:bold r:id="rId29"/>
      <p:italic r:id="rId30"/>
      <p:boldItalic r:id="rId31"/>
    </p:embeddedFont>
    <p:embeddedFont>
      <p:font typeface="Nunito SemiBold" pitchFamily="2" charset="77"/>
      <p:regular r:id="rId32"/>
      <p:bold r:id="rId33"/>
      <p:italic r:id="rId34"/>
      <p:boldItalic r:id="rId35"/>
    </p:embeddedFont>
    <p:embeddedFont>
      <p:font typeface="Poppins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rIc3wIAa8JOEoIpX5AN2Om2Qs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B077C3-4D4A-44BA-905E-44B910CB6D85}">
  <a:tblStyle styleId="{80B077C3-4D4A-44BA-905E-44B910CB6D85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5"/>
  </p:normalViewPr>
  <p:slideViewPr>
    <p:cSldViewPr snapToGrid="0">
      <p:cViewPr varScale="1">
        <p:scale>
          <a:sx n="124" d="100"/>
          <a:sy n="12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a81ca86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g2da81ca867a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27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A088193E-C984-E312-6C8D-3F73E424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>
            <a:extLst>
              <a:ext uri="{FF2B5EF4-FFF2-40B4-BE49-F238E27FC236}">
                <a16:creationId xmlns:a16="http://schemas.microsoft.com/office/drawing/2014/main" id="{66005A6C-A11D-9D1E-ACC5-D6B23E207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2:notes">
            <a:extLst>
              <a:ext uri="{FF2B5EF4-FFF2-40B4-BE49-F238E27FC236}">
                <a16:creationId xmlns:a16="http://schemas.microsoft.com/office/drawing/2014/main" id="{DDE25032-F129-7D3F-BEB5-E92E63C64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491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a81ca867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g2da81ca867a_0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13aec4d7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2113aec4d79_0_2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/>
              <a:t>Mete bey diğer startuplar - board member &amp; investor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7b4b8788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217b4b8788c_2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7b4b8788c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g217b4b8788c_2_2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da81ca867a_0_3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2da81ca867a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a81ca867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2da81ca867a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a81ca867a_0_293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4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2da81ca867a_0_293"/>
          <p:cNvSpPr txBox="1">
            <a:spLocks noGrp="1"/>
          </p:cNvSpPr>
          <p:nvPr>
            <p:ph type="title"/>
          </p:nvPr>
        </p:nvSpPr>
        <p:spPr>
          <a:xfrm>
            <a:off x="603248" y="1287495"/>
            <a:ext cx="109854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2da81ca867a_0_293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4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sz="275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sz="275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sz="275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sz="275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sz="2750" b="1"/>
            </a:lvl5pPr>
            <a:lvl6pPr marL="274320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2da81ca867a_0_293"/>
          <p:cNvSpPr txBox="1">
            <a:spLocks noGrp="1"/>
          </p:cNvSpPr>
          <p:nvPr>
            <p:ph type="sldNum" idx="12"/>
          </p:nvPr>
        </p:nvSpPr>
        <p:spPr>
          <a:xfrm>
            <a:off x="11095216" y="6308126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g"/><Relationship Id="rId18" Type="http://schemas.openxmlformats.org/officeDocument/2006/relationships/image" Target="../media/image49.png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7.jp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13.png"/><Relationship Id="rId4" Type="http://schemas.openxmlformats.org/officeDocument/2006/relationships/image" Target="../media/image56.png"/><Relationship Id="rId9" Type="http://schemas.openxmlformats.org/officeDocument/2006/relationships/image" Target="../media/image20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68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jpe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7.jp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a81ca867a_0_1"/>
          <p:cNvSpPr/>
          <p:nvPr/>
        </p:nvSpPr>
        <p:spPr>
          <a:xfrm>
            <a:off x="0" y="0"/>
            <a:ext cx="12192000" cy="4464000"/>
          </a:xfrm>
          <a:prstGeom prst="rect">
            <a:avLst/>
          </a:prstGeom>
          <a:solidFill>
            <a:srgbClr val="12527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2da81ca867a_0_1" descr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7951" y="6089874"/>
            <a:ext cx="5316249" cy="76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da81ca867a_0_1" descr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140042" y="0"/>
            <a:ext cx="5316249" cy="765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g2da81ca867a_0_1"/>
          <p:cNvGrpSpPr/>
          <p:nvPr/>
        </p:nvGrpSpPr>
        <p:grpSpPr>
          <a:xfrm>
            <a:off x="-472034" y="4500324"/>
            <a:ext cx="11367022" cy="2439827"/>
            <a:chOff x="-472034" y="1583505"/>
            <a:chExt cx="11367022" cy="2439827"/>
          </a:xfrm>
        </p:grpSpPr>
        <p:pic>
          <p:nvPicPr>
            <p:cNvPr id="72" name="Google Shape;72;g2da81ca867a_0_1" descr="A black background with orange and purple letter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64194" y="2032659"/>
              <a:ext cx="3943407" cy="19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g2da81ca867a_0_1" descr="A black background with orange and green letter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472034" y="2032217"/>
              <a:ext cx="3943400" cy="19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g2da81ca867a_0_1"/>
            <p:cNvSpPr txBox="1"/>
            <p:nvPr/>
          </p:nvSpPr>
          <p:spPr>
            <a:xfrm>
              <a:off x="2073788" y="1583505"/>
              <a:ext cx="8821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36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Nunito ExtraBold"/>
                <a:buNone/>
              </a:pPr>
              <a:r>
                <a:rPr lang="tr-TR" sz="46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endParaRPr sz="1400" b="0" i="0" u="none" strike="noStrike" cap="none" dirty="0">
                <a:solidFill>
                  <a:srgbClr val="1252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36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Nunito ExtraBold"/>
                <a:buNone/>
              </a:pPr>
              <a:r>
                <a:rPr lang="tr-TR" sz="46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  ,	</a:t>
              </a:r>
              <a:r>
                <a:rPr lang="tr-TR" sz="20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	             </a:t>
              </a:r>
              <a:r>
                <a:rPr lang="tr-TR" sz="46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&amp;</a:t>
              </a:r>
              <a:endParaRPr sz="1400" b="0" i="0" u="none" strike="noStrike" cap="none" dirty="0">
                <a:solidFill>
                  <a:srgbClr val="1252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g2da81ca867a_0_1" descr="A black background with yellow and grey letters&#10;&#10;Description automatically generated"/>
            <p:cNvPicPr preferRelativeResize="0"/>
            <p:nvPr/>
          </p:nvPicPr>
          <p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5674" y="2023672"/>
              <a:ext cx="4006384" cy="19996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76;g2da81ca867a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230" y="2232000"/>
            <a:ext cx="3387577" cy="2193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 descr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204" y="307841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 descr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2"/>
          <p:cNvGrpSpPr/>
          <p:nvPr/>
        </p:nvGrpSpPr>
        <p:grpSpPr>
          <a:xfrm>
            <a:off x="509949" y="540690"/>
            <a:ext cx="8422756" cy="746617"/>
            <a:chOff x="509949" y="540690"/>
            <a:chExt cx="5351294" cy="746617"/>
          </a:xfrm>
        </p:grpSpPr>
        <p:sp>
          <p:nvSpPr>
            <p:cNvPr id="289" name="Google Shape;289;p12"/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702814" y="589963"/>
              <a:ext cx="5158429" cy="486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  <a:tabLst/>
                <a:defRPr/>
              </a:pPr>
              <a:r>
                <a:rPr kumimoji="0" lang="tr-TR" sz="2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 ExtraBold"/>
                  <a:ea typeface="Nunito ExtraBold"/>
                  <a:cs typeface="Nunito ExtraBold"/>
                  <a:sym typeface="Nunito ExtraBold"/>
                </a:rPr>
                <a:t>KPIs</a:t>
              </a:r>
              <a:r>
                <a:rPr kumimoji="0" lang="tr-TR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kumimoji="0" lang="tr-TR" sz="2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 ExtraBold"/>
                  <a:ea typeface="Nunito ExtraBold"/>
                  <a:cs typeface="Nunito ExtraBold"/>
                  <a:sym typeface="Nunito ExtraBold"/>
                </a:rPr>
                <a:t>that</a:t>
              </a:r>
              <a:r>
                <a:rPr kumimoji="0" lang="tr-TR" sz="29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 ExtraBold"/>
                  <a:ea typeface="Nunito ExtraBold"/>
                  <a:cs typeface="Nunito ExtraBold"/>
                  <a:sym typeface="Nunito ExtraBold"/>
                </a:rPr>
                <a:t> can be </a:t>
              </a:r>
              <a:r>
                <a:rPr kumimoji="0" lang="tr-TR" sz="2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 ExtraBold"/>
                  <a:ea typeface="Nunito ExtraBold"/>
                  <a:cs typeface="Nunito ExtraBold"/>
                  <a:sym typeface="Nunito ExtraBold"/>
                </a:rPr>
                <a:t>Extracted</a:t>
              </a:r>
              <a:endParaRPr kumimoji="0" lang="tr-TR" sz="29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291" name="Google Shape;291;p12"/>
            <p:cNvSpPr txBox="1"/>
            <p:nvPr/>
          </p:nvSpPr>
          <p:spPr>
            <a:xfrm>
              <a:off x="702813" y="1018900"/>
              <a:ext cx="288298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Get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the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Data </a:t>
              </a: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You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Need</a:t>
              </a:r>
              <a:endPara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4FED6A-F1A5-7C64-DB84-D55CB5E9F6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254" y="1745781"/>
            <a:ext cx="2993220" cy="4369052"/>
          </a:xfrm>
          <a:prstGeom prst="rect">
            <a:avLst/>
          </a:prstGeom>
          <a:ln w="76200">
            <a:solidFill>
              <a:srgbClr val="02538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335782-43FE-60A1-793A-DFEA9E5C7563}"/>
              </a:ext>
            </a:extLst>
          </p:cNvPr>
          <p:cNvSpPr txBox="1"/>
          <p:nvPr/>
        </p:nvSpPr>
        <p:spPr>
          <a:xfrm>
            <a:off x="6907528" y="2129814"/>
            <a:ext cx="50203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-Planogram Compliance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	-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Product Placement Accuracy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	-Empty Space Detection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	-Missing Products in Facing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	-Facing: Expected vs. Live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-Critical Stock Products &amp;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-Out-of-Stock Products &amp;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-Replenishment Time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-Supplier Share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-Brand Share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-Shelf Availability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cs typeface="Arial"/>
                <a:sym typeface="Arial"/>
              </a:rPr>
              <a:t>And daily trends analysis of these KPIs. </a:t>
            </a:r>
          </a:p>
        </p:txBody>
      </p:sp>
    </p:spTree>
    <p:extLst>
      <p:ext uri="{BB962C8B-B14F-4D97-AF65-F5344CB8AC3E}">
        <p14:creationId xmlns:p14="http://schemas.microsoft.com/office/powerpoint/2010/main" val="187085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7" descr="Google Shape;5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" y="6160401"/>
            <a:ext cx="5316248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7"/>
          <p:cNvSpPr/>
          <p:nvPr/>
        </p:nvSpPr>
        <p:spPr>
          <a:xfrm>
            <a:off x="586149" y="540690"/>
            <a:ext cx="83100" cy="719100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7"/>
          <p:cNvSpPr txBox="1"/>
          <p:nvPr/>
        </p:nvSpPr>
        <p:spPr>
          <a:xfrm>
            <a:off x="854099" y="448450"/>
            <a:ext cx="449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9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Competitor</a:t>
            </a:r>
            <a:r>
              <a:rPr kumimoji="0" lang="tr-TR" sz="29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r>
              <a:rPr kumimoji="0" lang="tr-TR" sz="29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Landscape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47" descr="Cognitiwe_LOGO_RGB_Min_Space_Hor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4763" y="6247303"/>
            <a:ext cx="1674830" cy="591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6" name="Google Shape;406;p47"/>
          <p:cNvGraphicFramePr/>
          <p:nvPr/>
        </p:nvGraphicFramePr>
        <p:xfrm>
          <a:off x="931414" y="1462535"/>
          <a:ext cx="10280500" cy="4780215"/>
        </p:xfrm>
        <a:graphic>
          <a:graphicData uri="http://schemas.openxmlformats.org/drawingml/2006/table">
            <a:tbl>
              <a:tblPr firstRow="1" bandRow="1">
                <a:noFill/>
                <a:tableStyleId>{80B077C3-4D4A-44BA-905E-44B910CB6D85}</a:tableStyleId>
              </a:tblPr>
              <a:tblGrid>
                <a:gridCol w="175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Cognitiwe</a:t>
                      </a:r>
                      <a:endParaRPr sz="1500" b="0" i="0" u="none" strike="noStrike" cap="none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52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Afresh</a:t>
                      </a:r>
                      <a:endParaRPr sz="15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Captana</a:t>
                      </a:r>
                      <a:endParaRPr sz="15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Clarifruit</a:t>
                      </a:r>
                      <a:endParaRPr sz="15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Trax</a:t>
                      </a:r>
                      <a:endParaRPr sz="15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Target Market</a:t>
                      </a:r>
                      <a:endParaRPr sz="15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Fresh Food in Supermarkets, Cafes, Bakeries, etc.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Fresh Food in Supermarkets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Consumer Goods in Supermarkets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Fresh Food in Production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r-TR" sz="150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Consumer Goods in Supermarkets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Country</a:t>
                      </a:r>
                      <a:endParaRPr sz="1600" b="1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Estonia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USA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Germany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Israel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USA</a:t>
                      </a:r>
                      <a:endParaRPr sz="150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Fresh Food Monitoring</a:t>
                      </a:r>
                      <a:endParaRPr sz="1600" b="1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7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Freshness Monitoring</a:t>
                      </a:r>
                      <a:endParaRPr sz="1600" b="1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Consumer Goods Monitoring</a:t>
                      </a:r>
                      <a:endParaRPr sz="1600" b="1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7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10487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rgbClr val="10487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Real Time Analytics</a:t>
                      </a:r>
                      <a:endParaRPr sz="1600" b="1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800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Predictive Analytics</a:t>
                      </a:r>
                      <a:endParaRPr sz="1600" b="1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1600" b="1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tr-TR" sz="1500" b="0" i="0" u="none" strike="noStrike" cap="none">
                          <a:solidFill>
                            <a:schemeClr val="accent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1500" b="0" i="0" u="none" strike="noStrike" cap="none">
                        <a:solidFill>
                          <a:schemeClr val="accent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7" name="Google Shape;407;p47"/>
          <p:cNvSpPr txBox="1"/>
          <p:nvPr/>
        </p:nvSpPr>
        <p:spPr>
          <a:xfrm rot="-5400000">
            <a:off x="-338150" y="4002800"/>
            <a:ext cx="1772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Comprehensiveness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7"/>
          <p:cNvSpPr txBox="1"/>
          <p:nvPr/>
        </p:nvSpPr>
        <p:spPr>
          <a:xfrm rot="-5400000">
            <a:off x="-178700" y="5538616"/>
            <a:ext cx="1453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Analytics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47"/>
          <p:cNvCxnSpPr/>
          <p:nvPr/>
        </p:nvCxnSpPr>
        <p:spPr>
          <a:xfrm flipH="1">
            <a:off x="679800" y="3300413"/>
            <a:ext cx="6000" cy="167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47"/>
          <p:cNvCxnSpPr/>
          <p:nvPr/>
        </p:nvCxnSpPr>
        <p:spPr>
          <a:xfrm flipH="1">
            <a:off x="679250" y="5248288"/>
            <a:ext cx="1800" cy="834600"/>
          </a:xfrm>
          <a:prstGeom prst="straightConnector1">
            <a:avLst/>
          </a:prstGeom>
          <a:noFill/>
          <a:ln w="28575" cap="flat" cmpd="sng">
            <a:solidFill>
              <a:srgbClr val="F792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47"/>
          <p:cNvSpPr txBox="1"/>
          <p:nvPr/>
        </p:nvSpPr>
        <p:spPr>
          <a:xfrm>
            <a:off x="829826" y="805950"/>
            <a:ext cx="10689300" cy="36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Cognitiwe has a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more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comprehensive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product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with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better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effective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analytics</a:t>
            </a:r>
            <a:endParaRPr sz="1600" dirty="0">
              <a:solidFill>
                <a:srgbClr val="ED7D31"/>
              </a:solidFill>
              <a:latin typeface="Nunito"/>
            </a:endParaRPr>
          </a:p>
        </p:txBody>
      </p:sp>
      <p:pic>
        <p:nvPicPr>
          <p:cNvPr id="412" name="Google Shape;412;p47" descr="Google Shape;89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5DF31E37-91E5-CDB2-355D-C43BD453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 descr="Google Shape;213;p12">
            <a:extLst>
              <a:ext uri="{FF2B5EF4-FFF2-40B4-BE49-F238E27FC236}">
                <a16:creationId xmlns:a16="http://schemas.microsoft.com/office/drawing/2014/main" id="{3CB1D06D-88EE-765F-F551-97D746C425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204" y="307841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 descr="Google Shape;214;p12">
            <a:extLst>
              <a:ext uri="{FF2B5EF4-FFF2-40B4-BE49-F238E27FC236}">
                <a16:creationId xmlns:a16="http://schemas.microsoft.com/office/drawing/2014/main" id="{14E10597-60C7-C6D8-33D3-B1A718B16A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descr="Cognitiwe_LOGO_RGB_Min_Space_Hor_original.jpg">
            <a:extLst>
              <a:ext uri="{FF2B5EF4-FFF2-40B4-BE49-F238E27FC236}">
                <a16:creationId xmlns:a16="http://schemas.microsoft.com/office/drawing/2014/main" id="{F281ECF4-F9DB-328B-783C-D0380A403D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2">
            <a:extLst>
              <a:ext uri="{FF2B5EF4-FFF2-40B4-BE49-F238E27FC236}">
                <a16:creationId xmlns:a16="http://schemas.microsoft.com/office/drawing/2014/main" id="{35E65F40-5740-0EDD-6DF1-B0F726C92008}"/>
              </a:ext>
            </a:extLst>
          </p:cNvPr>
          <p:cNvGrpSpPr/>
          <p:nvPr/>
        </p:nvGrpSpPr>
        <p:grpSpPr>
          <a:xfrm>
            <a:off x="509949" y="540690"/>
            <a:ext cx="8422756" cy="746617"/>
            <a:chOff x="509949" y="540690"/>
            <a:chExt cx="5351294" cy="746617"/>
          </a:xfrm>
        </p:grpSpPr>
        <p:sp>
          <p:nvSpPr>
            <p:cNvPr id="289" name="Google Shape;289;p12">
              <a:extLst>
                <a:ext uri="{FF2B5EF4-FFF2-40B4-BE49-F238E27FC236}">
                  <a16:creationId xmlns:a16="http://schemas.microsoft.com/office/drawing/2014/main" id="{C3EC63E8-033A-F8BB-BD41-9D9E8F80B0B4}"/>
                </a:ext>
              </a:extLst>
            </p:cNvPr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>
              <a:extLst>
                <a:ext uri="{FF2B5EF4-FFF2-40B4-BE49-F238E27FC236}">
                  <a16:creationId xmlns:a16="http://schemas.microsoft.com/office/drawing/2014/main" id="{0B0B2F1C-9594-D0A3-7889-30A804262BB6}"/>
                </a:ext>
              </a:extLst>
            </p:cNvPr>
            <p:cNvSpPr txBox="1"/>
            <p:nvPr/>
          </p:nvSpPr>
          <p:spPr>
            <a:xfrm>
              <a:off x="702814" y="589963"/>
              <a:ext cx="5158429" cy="486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Business Model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>
              <a:extLst>
                <a:ext uri="{FF2B5EF4-FFF2-40B4-BE49-F238E27FC236}">
                  <a16:creationId xmlns:a16="http://schemas.microsoft.com/office/drawing/2014/main" id="{F03C3524-C66A-3269-B2EE-9160CD0E27F9}"/>
                </a:ext>
              </a:extLst>
            </p:cNvPr>
            <p:cNvSpPr txBox="1"/>
            <p:nvPr/>
          </p:nvSpPr>
          <p:spPr>
            <a:xfrm>
              <a:off x="702813" y="1018900"/>
              <a:ext cx="288298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tr-TR" sz="1600" dirty="0" err="1">
                  <a:solidFill>
                    <a:srgbClr val="ED7D31"/>
                  </a:solidFill>
                  <a:latin typeface="Nunito"/>
                  <a:ea typeface="Nunito ExtraBold"/>
                  <a:cs typeface="Nunito ExtraBold"/>
                  <a:sym typeface="Nunito"/>
                </a:rPr>
                <a:t>Metered</a:t>
              </a:r>
              <a:r>
                <a:rPr lang="tr-TR" sz="1600" dirty="0">
                  <a:solidFill>
                    <a:srgbClr val="ED7D31"/>
                  </a:solidFill>
                  <a:latin typeface="Nunito"/>
                  <a:ea typeface="Nunito ExtraBold"/>
                  <a:cs typeface="Nunito ExtraBold"/>
                  <a:sym typeface="Nunito"/>
                </a:rPr>
                <a:t> Subscription</a:t>
              </a:r>
              <a:endParaRPr lang="tr-TR" sz="1600" b="0" i="0" u="none" strike="noStrike" cap="none" dirty="0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sp>
        <p:nvSpPr>
          <p:cNvPr id="2" name="Google Shape;250;g21247e7dba5_0_46">
            <a:extLst>
              <a:ext uri="{FF2B5EF4-FFF2-40B4-BE49-F238E27FC236}">
                <a16:creationId xmlns:a16="http://schemas.microsoft.com/office/drawing/2014/main" id="{6AD3FA88-BD96-84D6-68CE-86412D0303E7}"/>
              </a:ext>
            </a:extLst>
          </p:cNvPr>
          <p:cNvSpPr txBox="1"/>
          <p:nvPr/>
        </p:nvSpPr>
        <p:spPr>
          <a:xfrm>
            <a:off x="718218" y="3727987"/>
            <a:ext cx="2062800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Monthly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SaaS model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" name="Google Shape;252;g21247e7dba5_0_46">
            <a:extLst>
              <a:ext uri="{FF2B5EF4-FFF2-40B4-BE49-F238E27FC236}">
                <a16:creationId xmlns:a16="http://schemas.microsoft.com/office/drawing/2014/main" id="{B5700B99-E6C9-F933-0769-9CA42FF7D319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746" y="2714899"/>
            <a:ext cx="1101822" cy="90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3;g21247e7dba5_0_46">
            <a:extLst>
              <a:ext uri="{FF2B5EF4-FFF2-40B4-BE49-F238E27FC236}">
                <a16:creationId xmlns:a16="http://schemas.microsoft.com/office/drawing/2014/main" id="{028B5D17-24CE-D0BC-4DE5-DF1987E6D65D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657" y="2714899"/>
            <a:ext cx="1101822" cy="89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4;g21247e7dba5_0_46">
            <a:extLst>
              <a:ext uri="{FF2B5EF4-FFF2-40B4-BE49-F238E27FC236}">
                <a16:creationId xmlns:a16="http://schemas.microsoft.com/office/drawing/2014/main" id="{65B79CEE-8A33-56BD-E8B5-44666A933F07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781" y="2714899"/>
            <a:ext cx="908151" cy="896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5;g21247e7dba5_0_46">
            <a:extLst>
              <a:ext uri="{FF2B5EF4-FFF2-40B4-BE49-F238E27FC236}">
                <a16:creationId xmlns:a16="http://schemas.microsoft.com/office/drawing/2014/main" id="{9518BE24-4210-248B-79A1-CDFBE2228B22}"/>
              </a:ext>
            </a:extLst>
          </p:cNvPr>
          <p:cNvSpPr txBox="1"/>
          <p:nvPr/>
        </p:nvSpPr>
        <p:spPr>
          <a:xfrm>
            <a:off x="3039699" y="3727987"/>
            <a:ext cx="1236178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r-TR" sz="2100" b="1" dirty="0">
                <a:solidFill>
                  <a:srgbClr val="F59321"/>
                </a:solidFill>
                <a:latin typeface="Nunito"/>
                <a:ea typeface="Nunito"/>
                <a:cs typeface="Nunito"/>
                <a:sym typeface="Nunito"/>
              </a:rPr>
              <a:t>€</a:t>
            </a: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125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Per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camera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256;g21247e7dba5_0_46">
            <a:extLst>
              <a:ext uri="{FF2B5EF4-FFF2-40B4-BE49-F238E27FC236}">
                <a16:creationId xmlns:a16="http://schemas.microsoft.com/office/drawing/2014/main" id="{373387D8-ED6D-1349-AA2A-3EE62FEEA3C2}"/>
              </a:ext>
            </a:extLst>
          </p:cNvPr>
          <p:cNvSpPr txBox="1"/>
          <p:nvPr/>
        </p:nvSpPr>
        <p:spPr>
          <a:xfrm>
            <a:off x="4658767" y="3727987"/>
            <a:ext cx="1236178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r-TR" sz="2000" b="1" dirty="0">
                <a:solidFill>
                  <a:srgbClr val="F59321"/>
                </a:solidFill>
                <a:latin typeface="Nunito"/>
                <a:ea typeface="Nunito"/>
                <a:cs typeface="Nunito"/>
                <a:sym typeface="Nunito"/>
              </a:rPr>
              <a:t>€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1.200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Per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store</a:t>
            </a:r>
            <a:r>
              <a:rPr lang="tr-TR" sz="1600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600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or</a:t>
            </a:r>
            <a:r>
              <a:rPr lang="tr-TR" sz="1600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location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259;g21247e7dba5_0_46">
            <a:extLst>
              <a:ext uri="{FF2B5EF4-FFF2-40B4-BE49-F238E27FC236}">
                <a16:creationId xmlns:a16="http://schemas.microsoft.com/office/drawing/2014/main" id="{E8227B34-0ED5-FDDD-7EBC-0B464946F4DE}"/>
              </a:ext>
            </a:extLst>
          </p:cNvPr>
          <p:cNvSpPr txBox="1"/>
          <p:nvPr/>
        </p:nvSpPr>
        <p:spPr>
          <a:xfrm>
            <a:off x="7225791" y="2272354"/>
            <a:ext cx="39048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tr-TR" sz="2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No upfront investments. 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tr-TR" sz="2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No onboarding fees unless the customer requests specific customizations such as branding or ERP integration.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tr-TR" sz="2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Self-service.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256;g21247e7dba5_0_46">
            <a:extLst>
              <a:ext uri="{FF2B5EF4-FFF2-40B4-BE49-F238E27FC236}">
                <a16:creationId xmlns:a16="http://schemas.microsoft.com/office/drawing/2014/main" id="{641B3D51-8062-F7DC-0B5E-3F9797616A22}"/>
              </a:ext>
            </a:extLst>
          </p:cNvPr>
          <p:cNvSpPr txBox="1"/>
          <p:nvPr/>
        </p:nvSpPr>
        <p:spPr>
          <a:xfrm>
            <a:off x="4183144" y="3748234"/>
            <a:ext cx="568357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OR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728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da81ca867a_0_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482" y="262710"/>
            <a:ext cx="7752518" cy="54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da81ca867a_0_298" descr="Google Shape;56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da81ca867a_0_298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763" y="6171103"/>
            <a:ext cx="1674830" cy="59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da81ca867a_0_2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3831" y="2159772"/>
            <a:ext cx="1440000" cy="26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da81ca867a_0_2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3254" y="1919243"/>
            <a:ext cx="828000" cy="8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da81ca867a_0_298" descr="Picture 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2281" y="5152466"/>
            <a:ext cx="464878" cy="5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da81ca867a_0_298" descr="Text,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41435" y="4178470"/>
            <a:ext cx="1789608" cy="52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da81ca867a_0_298" descr="A picture containing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668" y="1998692"/>
            <a:ext cx="1440000" cy="62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da81ca867a_0_298" descr="Oceanic Marine Services - Crunchbase Company Profile &amp; Fundi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59451" y="2102744"/>
            <a:ext cx="1440000" cy="39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da81ca867a_0_29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3087" y="5093931"/>
            <a:ext cx="144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da81ca867a_0_29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31881" y="2938508"/>
            <a:ext cx="720000" cy="57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da81ca867a_0_29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39522" y="2763413"/>
            <a:ext cx="720000" cy="91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da81ca867a_0_29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9060" y="3059583"/>
            <a:ext cx="1440000" cy="32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da81ca867a_0_298" descr="Logo, company nam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73295" y="2960398"/>
            <a:ext cx="1168400" cy="6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da81ca867a_0_29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2380" y="4069777"/>
            <a:ext cx="721234" cy="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da81ca867a_0_298" descr="Üretim Mühendisi | Norm Fasteners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02005" y="4169280"/>
            <a:ext cx="1440000" cy="56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da81ca867a_0_298" descr="Nakilat - Wikipedia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05328" y="5183931"/>
            <a:ext cx="9290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da81ca867a_0_298" descr="CMS Alloy Wheels » CMS Alloy Rims » Oponeo.i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82795" y="5172751"/>
            <a:ext cx="157178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da81ca867a_0_29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019897" y="5183932"/>
            <a:ext cx="228874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da81ca867a_0_298" descr="A red and white logo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676570" y="3952558"/>
            <a:ext cx="636011" cy="9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da81ca867a_0_298" descr="A logo of a company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440972" y="3912987"/>
            <a:ext cx="1518565" cy="107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da81ca867a_0_298" descr="A logo with orange letters&#10;&#10;Description automatically generated"/>
          <p:cNvPicPr preferRelativeResize="0"/>
          <p:nvPr/>
        </p:nvPicPr>
        <p:blipFill rotWithShape="1">
          <a:blip r:embed="rId2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74" y="2732119"/>
            <a:ext cx="1570263" cy="1046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E6D6AA-DCAA-23CD-E8E1-F30A0C54E475}"/>
              </a:ext>
            </a:extLst>
          </p:cNvPr>
          <p:cNvSpPr/>
          <p:nvPr/>
        </p:nvSpPr>
        <p:spPr>
          <a:xfrm>
            <a:off x="4241218" y="566090"/>
            <a:ext cx="587962" cy="478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288;p12">
            <a:extLst>
              <a:ext uri="{FF2B5EF4-FFF2-40B4-BE49-F238E27FC236}">
                <a16:creationId xmlns:a16="http://schemas.microsoft.com/office/drawing/2014/main" id="{13DAA710-A1EE-5CE8-0437-F7E591F964BB}"/>
              </a:ext>
            </a:extLst>
          </p:cNvPr>
          <p:cNvGrpSpPr/>
          <p:nvPr/>
        </p:nvGrpSpPr>
        <p:grpSpPr>
          <a:xfrm>
            <a:off x="509949" y="540690"/>
            <a:ext cx="8422756" cy="724431"/>
            <a:chOff x="509949" y="540690"/>
            <a:chExt cx="5351294" cy="724431"/>
          </a:xfrm>
        </p:grpSpPr>
        <p:sp>
          <p:nvSpPr>
            <p:cNvPr id="3" name="Google Shape;289;p12">
              <a:extLst>
                <a:ext uri="{FF2B5EF4-FFF2-40B4-BE49-F238E27FC236}">
                  <a16:creationId xmlns:a16="http://schemas.microsoft.com/office/drawing/2014/main" id="{95ADFE0E-D8C3-EA23-E907-E7A169B2A822}"/>
                </a:ext>
              </a:extLst>
            </p:cNvPr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0;p12">
              <a:extLst>
                <a:ext uri="{FF2B5EF4-FFF2-40B4-BE49-F238E27FC236}">
                  <a16:creationId xmlns:a16="http://schemas.microsoft.com/office/drawing/2014/main" id="{0892A107-5916-FA02-C5FE-48FF048E70E8}"/>
                </a:ext>
              </a:extLst>
            </p:cNvPr>
            <p:cNvSpPr txBox="1"/>
            <p:nvPr/>
          </p:nvSpPr>
          <p:spPr>
            <a:xfrm>
              <a:off x="702814" y="589963"/>
              <a:ext cx="5158429" cy="486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Cognitiwe’s GTM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1;p12">
              <a:extLst>
                <a:ext uri="{FF2B5EF4-FFF2-40B4-BE49-F238E27FC236}">
                  <a16:creationId xmlns:a16="http://schemas.microsoft.com/office/drawing/2014/main" id="{930A5703-1212-F6E0-234F-35518C4916B5}"/>
                </a:ext>
              </a:extLst>
            </p:cNvPr>
            <p:cNvSpPr txBox="1"/>
            <p:nvPr/>
          </p:nvSpPr>
          <p:spPr>
            <a:xfrm>
              <a:off x="702813" y="1018900"/>
              <a:ext cx="28829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b="0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15 </a:t>
              </a:r>
              <a:r>
                <a:rPr lang="tr-TR" sz="1600" b="0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countries</a:t>
              </a:r>
              <a:r>
                <a:rPr lang="tr-TR" sz="1600" b="0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 &amp; 4 </a:t>
              </a:r>
              <a:r>
                <a:rPr lang="tr-TR" sz="1600" b="0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continents</a:t>
              </a:r>
              <a:endParaRPr lang="tr-TR" sz="16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9" descr="Google Shape;96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1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9"/>
          <p:cNvSpPr/>
          <p:nvPr/>
        </p:nvSpPr>
        <p:spPr>
          <a:xfrm>
            <a:off x="501174" y="356796"/>
            <a:ext cx="83400" cy="477300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9"/>
          <p:cNvSpPr txBox="1"/>
          <p:nvPr/>
        </p:nvSpPr>
        <p:spPr>
          <a:xfrm>
            <a:off x="818077" y="969423"/>
            <a:ext cx="257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KPIs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9"/>
          <p:cNvSpPr/>
          <p:nvPr/>
        </p:nvSpPr>
        <p:spPr>
          <a:xfrm>
            <a:off x="923418" y="2480148"/>
            <a:ext cx="2578500" cy="747087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1825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€45K 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MRR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49"/>
          <p:cNvSpPr txBox="1"/>
          <p:nvPr/>
        </p:nvSpPr>
        <p:spPr>
          <a:xfrm>
            <a:off x="6433125" y="4082592"/>
            <a:ext cx="257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Customers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9"/>
          <p:cNvSpPr txBox="1"/>
          <p:nvPr/>
        </p:nvSpPr>
        <p:spPr>
          <a:xfrm>
            <a:off x="6362511" y="916740"/>
            <a:ext cx="257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Active </a:t>
            </a:r>
            <a:r>
              <a:rPr kumimoji="0" lang="tr-T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Funnel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732850" y="356800"/>
            <a:ext cx="3291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3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Current Metrics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161" y="1612923"/>
            <a:ext cx="795650" cy="71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707" y="1458335"/>
            <a:ext cx="775650" cy="822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06D762-D2F9-D32F-C59D-DA6734D10CA8}"/>
              </a:ext>
            </a:extLst>
          </p:cNvPr>
          <p:cNvGrpSpPr/>
          <p:nvPr/>
        </p:nvGrpSpPr>
        <p:grpSpPr>
          <a:xfrm>
            <a:off x="2105556" y="4643372"/>
            <a:ext cx="1924200" cy="1899214"/>
            <a:chOff x="507873" y="4642788"/>
            <a:chExt cx="1924200" cy="1899214"/>
          </a:xfrm>
        </p:grpSpPr>
        <p:sp>
          <p:nvSpPr>
            <p:cNvPr id="287" name="Google Shape;287;p49"/>
            <p:cNvSpPr txBox="1"/>
            <p:nvPr/>
          </p:nvSpPr>
          <p:spPr>
            <a:xfrm>
              <a:off x="507873" y="5420602"/>
              <a:ext cx="1924200" cy="11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5901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23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5901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Customers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in </a:t>
              </a: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trial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294" name="Google Shape;294;p49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2786" y="4642788"/>
              <a:ext cx="654375" cy="751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49"/>
          <p:cNvSpPr/>
          <p:nvPr/>
        </p:nvSpPr>
        <p:spPr>
          <a:xfrm>
            <a:off x="3351173" y="2495576"/>
            <a:ext cx="1763100" cy="80940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8F1C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€70K 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8F1C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Total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Cost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E27910-FF22-F61F-3138-6FFF74915900}"/>
              </a:ext>
            </a:extLst>
          </p:cNvPr>
          <p:cNvGrpSpPr/>
          <p:nvPr/>
        </p:nvGrpSpPr>
        <p:grpSpPr>
          <a:xfrm>
            <a:off x="501174" y="4599244"/>
            <a:ext cx="1924200" cy="1910100"/>
            <a:chOff x="2191898" y="4642788"/>
            <a:chExt cx="1924200" cy="1910100"/>
          </a:xfrm>
        </p:grpSpPr>
        <p:pic>
          <p:nvPicPr>
            <p:cNvPr id="295" name="Google Shape;295;p49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190" y="4642788"/>
              <a:ext cx="722250" cy="772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49"/>
            <p:cNvSpPr txBox="1"/>
            <p:nvPr/>
          </p:nvSpPr>
          <p:spPr>
            <a:xfrm>
              <a:off x="2191898" y="5431488"/>
              <a:ext cx="1924200" cy="11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5901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7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5901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Paying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Customers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1EF1DC-3BC6-10FF-C260-105A8E383D90}"/>
              </a:ext>
            </a:extLst>
          </p:cNvPr>
          <p:cNvGrpSpPr/>
          <p:nvPr/>
        </p:nvGrpSpPr>
        <p:grpSpPr>
          <a:xfrm>
            <a:off x="3951308" y="4740760"/>
            <a:ext cx="1674900" cy="1768584"/>
            <a:chOff x="3951308" y="4740760"/>
            <a:chExt cx="1674900" cy="1768584"/>
          </a:xfrm>
        </p:grpSpPr>
        <p:pic>
          <p:nvPicPr>
            <p:cNvPr id="296" name="Google Shape;296;p49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933" y="4740760"/>
              <a:ext cx="795650" cy="608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49"/>
            <p:cNvSpPr txBox="1"/>
            <p:nvPr/>
          </p:nvSpPr>
          <p:spPr>
            <a:xfrm>
              <a:off x="3951308" y="5387944"/>
              <a:ext cx="1674900" cy="11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5911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15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5911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Active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in </a:t>
              </a:r>
              <a:r>
                <a:rPr kumimoji="0" lang="tr-T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countries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306" name="Google Shape;306;p49"/>
          <p:cNvCxnSpPr/>
          <p:nvPr/>
        </p:nvCxnSpPr>
        <p:spPr>
          <a:xfrm flipH="1">
            <a:off x="732850" y="3725585"/>
            <a:ext cx="10287000" cy="1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49"/>
          <p:cNvSpPr/>
          <p:nvPr/>
        </p:nvSpPr>
        <p:spPr>
          <a:xfrm>
            <a:off x="5313574" y="3008745"/>
            <a:ext cx="1001400" cy="100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636" y="3401555"/>
            <a:ext cx="871602" cy="8520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p49" descr="Google Shape;894;p3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49"/>
          <p:cNvGrpSpPr/>
          <p:nvPr/>
        </p:nvGrpSpPr>
        <p:grpSpPr>
          <a:xfrm>
            <a:off x="6362511" y="4843250"/>
            <a:ext cx="5303048" cy="750347"/>
            <a:chOff x="750684" y="6174435"/>
            <a:chExt cx="4882114" cy="597983"/>
          </a:xfrm>
        </p:grpSpPr>
        <p:pic>
          <p:nvPicPr>
            <p:cNvPr id="311" name="Google Shape;311;p49"/>
            <p:cNvPicPr preferRelativeResize="0"/>
            <p:nvPr/>
          </p:nvPicPr>
          <p:blipFill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684" y="6337570"/>
              <a:ext cx="978797" cy="212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9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8099" y="6174435"/>
              <a:ext cx="1152113" cy="386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9"/>
            <p:cNvSpPr txBox="1"/>
            <p:nvPr/>
          </p:nvSpPr>
          <p:spPr>
            <a:xfrm>
              <a:off x="2404292" y="6478106"/>
              <a:ext cx="739800" cy="29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200" u="none" strike="noStrike" kern="0" cap="none" spc="0" normalizeH="0" baseline="0" noProof="0" dirty="0">
                  <a:ln>
                    <a:noFill/>
                  </a:ln>
                  <a:solidFill>
                    <a:srgbClr val="13527F"/>
                  </a:solidFill>
                  <a:effectLst/>
                  <a:uLnTx/>
                  <a:uFillTx/>
                  <a:latin typeface="Nunito" pitchFamily="2" charset="77"/>
                  <a:ea typeface="Calibri"/>
                  <a:cs typeface="Calibri"/>
                  <a:sym typeface="Calibri"/>
                </a:rPr>
                <a:t>DUBAI</a:t>
              </a: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Nunito" pitchFamily="2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9"/>
            <p:cNvSpPr txBox="1"/>
            <p:nvPr/>
          </p:nvSpPr>
          <p:spPr>
            <a:xfrm>
              <a:off x="3398347" y="6460827"/>
              <a:ext cx="739800" cy="29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200" u="none" strike="noStrike" kern="0" cap="none" spc="0" normalizeH="0" baseline="0" noProof="0" dirty="0">
                  <a:ln>
                    <a:noFill/>
                  </a:ln>
                  <a:solidFill>
                    <a:srgbClr val="13527F"/>
                  </a:solidFill>
                  <a:effectLst/>
                  <a:uLnTx/>
                  <a:uFillTx/>
                  <a:latin typeface="Nunito" pitchFamily="2" charset="77"/>
                  <a:ea typeface="Calibri"/>
                  <a:cs typeface="Calibri"/>
                  <a:sym typeface="Calibri"/>
                </a:rPr>
                <a:t>SWISS</a:t>
              </a: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Nunito" pitchFamily="2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49"/>
            <p:cNvSpPr txBox="1"/>
            <p:nvPr/>
          </p:nvSpPr>
          <p:spPr>
            <a:xfrm>
              <a:off x="1126482" y="6478106"/>
              <a:ext cx="937680" cy="29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200" u="none" strike="noStrike" kern="0" cap="none" spc="0" normalizeH="0" baseline="0" noProof="0" dirty="0">
                  <a:ln>
                    <a:noFill/>
                  </a:ln>
                  <a:solidFill>
                    <a:srgbClr val="13527F"/>
                  </a:solidFill>
                  <a:effectLst/>
                  <a:uLnTx/>
                  <a:uFillTx/>
                  <a:latin typeface="Nunito" pitchFamily="2" charset="77"/>
                  <a:ea typeface="Calibri"/>
                  <a:cs typeface="Calibri"/>
                  <a:sym typeface="Calibri"/>
                </a:rPr>
                <a:t>TURKEY</a:t>
              </a:r>
              <a:endParaRPr kumimoji="0" sz="1300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Nunito" pitchFamily="2" charset="77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49"/>
            <p:cNvPicPr preferRelativeResize="0"/>
            <p:nvPr/>
          </p:nvPicPr>
          <p:blipFill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4267" y="6271616"/>
              <a:ext cx="1307654" cy="232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49"/>
            <p:cNvSpPr txBox="1"/>
            <p:nvPr/>
          </p:nvSpPr>
          <p:spPr>
            <a:xfrm>
              <a:off x="4694998" y="6467123"/>
              <a:ext cx="937800" cy="29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200" u="none" strike="noStrike" kern="0" cap="none" spc="0" normalizeH="0" baseline="0" noProof="0" dirty="0">
                  <a:ln>
                    <a:noFill/>
                  </a:ln>
                  <a:solidFill>
                    <a:srgbClr val="13527F"/>
                  </a:solidFill>
                  <a:effectLst/>
                  <a:uLnTx/>
                  <a:uFillTx/>
                  <a:latin typeface="Nunito" pitchFamily="2" charset="77"/>
                  <a:ea typeface="Calibri"/>
                  <a:cs typeface="Calibri"/>
                  <a:sym typeface="Calibri"/>
                </a:rPr>
                <a:t>CYPRUS</a:t>
              </a: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Nunito" pitchFamily="2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49"/>
          <p:cNvSpPr txBox="1"/>
          <p:nvPr/>
        </p:nvSpPr>
        <p:spPr>
          <a:xfrm>
            <a:off x="9906754" y="2629367"/>
            <a:ext cx="1299600" cy="46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8F1C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€2.4M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8F1C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9675004" y="2985178"/>
            <a:ext cx="1763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Negotiations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Deals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Closing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49"/>
          <p:cNvSpPr txBox="1"/>
          <p:nvPr/>
        </p:nvSpPr>
        <p:spPr>
          <a:xfrm>
            <a:off x="6534194" y="2545140"/>
            <a:ext cx="1044600" cy="46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8F1C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€350K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8F1C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6365392" y="2962782"/>
            <a:ext cx="1362200" cy="6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Customer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Discussions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8136094" y="2643113"/>
            <a:ext cx="1299600" cy="46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2100" b="1" i="0" u="none" strike="noStrike" kern="0" cap="none" spc="0" normalizeH="0" baseline="0" noProof="0" dirty="0">
                <a:ln>
                  <a:noFill/>
                </a:ln>
                <a:solidFill>
                  <a:srgbClr val="F58F1C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€450K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58F1C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8177434" y="3134009"/>
            <a:ext cx="1180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800"/>
              <a:buFont typeface="Nunito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PoC’s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5" name="Google Shape;325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58669" y="1804857"/>
            <a:ext cx="775647" cy="68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218413" y="1847214"/>
            <a:ext cx="653201" cy="72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98068" y="1853777"/>
            <a:ext cx="775646" cy="7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9"/>
          <p:cNvSpPr txBox="1"/>
          <p:nvPr/>
        </p:nvSpPr>
        <p:spPr>
          <a:xfrm>
            <a:off x="6598480" y="1401596"/>
            <a:ext cx="93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1" i="1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tr-TR" sz="1300" b="1" i="1" u="none" strike="noStrike" kern="0" cap="none" spc="0" normalizeH="0" baseline="3000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kumimoji="0" lang="tr-TR" sz="1300" b="1" i="1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tr-TR" sz="1300" b="1" i="1" u="none" strike="noStrike" kern="0" cap="none" spc="0" normalizeH="0" baseline="0" noProof="0" dirty="0" err="1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Stage</a:t>
            </a:r>
            <a:endParaRPr kumimoji="0" sz="1300" b="1" i="1" u="none" strike="noStrike" kern="0" cap="none" spc="0" normalizeH="0" baseline="0" noProof="0" dirty="0">
              <a:ln>
                <a:noFill/>
              </a:ln>
              <a:solidFill>
                <a:srgbClr val="1352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8327880" y="1401596"/>
            <a:ext cx="93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1" i="1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tr-TR" sz="1300" b="1" i="1" u="none" strike="noStrike" kern="0" cap="none" spc="0" normalizeH="0" baseline="3000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kumimoji="0" lang="tr-TR" sz="1300" b="1" i="1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tr-TR" sz="1300" b="1" i="1" u="none" strike="noStrike" kern="0" cap="none" spc="0" normalizeH="0" baseline="0" noProof="0" dirty="0" err="1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Stage</a:t>
            </a:r>
            <a:endParaRPr kumimoji="0" sz="1300" b="1" i="1" u="none" strike="noStrike" kern="0" cap="none" spc="0" normalizeH="0" baseline="0" noProof="0" dirty="0">
              <a:ln>
                <a:noFill/>
              </a:ln>
              <a:solidFill>
                <a:srgbClr val="1352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10142228" y="1412406"/>
            <a:ext cx="100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1" i="1" u="none" strike="noStrike" kern="0" cap="none" spc="0" normalizeH="0" baseline="0" noProof="0" dirty="0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kumimoji="0" lang="tr-TR" sz="1300" b="1" i="1" u="none" strike="noStrike" kern="0" cap="none" spc="0" normalizeH="0" baseline="0" noProof="0" dirty="0" err="1">
                <a:ln>
                  <a:noFill/>
                </a:ln>
                <a:solidFill>
                  <a:srgbClr val="1352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Stage</a:t>
            </a:r>
            <a:endParaRPr kumimoji="0" sz="1300" b="1" i="1" u="none" strike="noStrike" kern="0" cap="none" spc="0" normalizeH="0" baseline="0" noProof="0" dirty="0">
              <a:ln>
                <a:noFill/>
              </a:ln>
              <a:solidFill>
                <a:srgbClr val="1352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306;p49">
            <a:extLst>
              <a:ext uri="{FF2B5EF4-FFF2-40B4-BE49-F238E27FC236}">
                <a16:creationId xmlns:a16="http://schemas.microsoft.com/office/drawing/2014/main" id="{C05511D2-D3FF-6205-1360-74B084C9471D}"/>
              </a:ext>
            </a:extLst>
          </p:cNvPr>
          <p:cNvCxnSpPr>
            <a:cxnSpLocks/>
          </p:cNvCxnSpPr>
          <p:nvPr/>
        </p:nvCxnSpPr>
        <p:spPr>
          <a:xfrm>
            <a:off x="5814274" y="834934"/>
            <a:ext cx="0" cy="24619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306;p49">
            <a:extLst>
              <a:ext uri="{FF2B5EF4-FFF2-40B4-BE49-F238E27FC236}">
                <a16:creationId xmlns:a16="http://schemas.microsoft.com/office/drawing/2014/main" id="{D72AC3DC-3173-EA55-1E61-FC99B2E87518}"/>
              </a:ext>
            </a:extLst>
          </p:cNvPr>
          <p:cNvCxnSpPr>
            <a:cxnSpLocks/>
          </p:cNvCxnSpPr>
          <p:nvPr/>
        </p:nvCxnSpPr>
        <p:spPr>
          <a:xfrm flipH="1">
            <a:off x="5799095" y="4373749"/>
            <a:ext cx="27368" cy="22034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86;p49">
            <a:extLst>
              <a:ext uri="{FF2B5EF4-FFF2-40B4-BE49-F238E27FC236}">
                <a16:creationId xmlns:a16="http://schemas.microsoft.com/office/drawing/2014/main" id="{8A11E28F-FB7F-5EEB-32CF-37A8CFFFCB5E}"/>
              </a:ext>
            </a:extLst>
          </p:cNvPr>
          <p:cNvSpPr txBox="1"/>
          <p:nvPr/>
        </p:nvSpPr>
        <p:spPr>
          <a:xfrm>
            <a:off x="974954" y="4026646"/>
            <a:ext cx="2578500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Pipeline</a:t>
            </a:r>
            <a:endParaRPr kumimoji="0" lang="tr-T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logo with orange circles&#10;&#10;Description automatically generated">
            <a:extLst>
              <a:ext uri="{FF2B5EF4-FFF2-40B4-BE49-F238E27FC236}">
                <a16:creationId xmlns:a16="http://schemas.microsoft.com/office/drawing/2014/main" id="{E804ABF4-A971-6C5C-3559-D95B46ECA3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613" y="5012781"/>
            <a:ext cx="940220" cy="319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113aec4d79_0_263" descr="Google Shape;8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5729" y="-156021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113aec4d79_0_263" descr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236601"/>
            <a:ext cx="5316248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113aec4d79_0_263"/>
          <p:cNvSpPr/>
          <p:nvPr/>
        </p:nvSpPr>
        <p:spPr>
          <a:xfrm>
            <a:off x="357549" y="464490"/>
            <a:ext cx="83100" cy="719100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113aec4d79_0_263"/>
          <p:cNvSpPr txBox="1"/>
          <p:nvPr/>
        </p:nvSpPr>
        <p:spPr>
          <a:xfrm>
            <a:off x="634935" y="372250"/>
            <a:ext cx="4238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9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Founding Team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113aec4d79_0_263"/>
          <p:cNvSpPr txBox="1"/>
          <p:nvPr/>
        </p:nvSpPr>
        <p:spPr>
          <a:xfrm>
            <a:off x="1841755" y="2033978"/>
            <a:ext cx="32571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350"/>
              </a:lnSpc>
              <a:spcBef>
                <a:spcPts val="0"/>
              </a:spcBef>
              <a:spcAft>
                <a:spcPts val="0"/>
              </a:spcAft>
              <a:buClr>
                <a:srgbClr val="F5911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Mete Bayrak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60350"/>
              </a:lnSpc>
              <a:spcBef>
                <a:spcPts val="0"/>
              </a:spcBef>
              <a:spcAft>
                <a:spcPts val="0"/>
              </a:spcAft>
              <a:buClr>
                <a:srgbClr val="F5911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F5911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 </a:t>
            </a: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F79220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 </a:t>
            </a:r>
            <a:r>
              <a: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F792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Co-founder &amp; CINO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7922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g2113aec4d79_0_263"/>
          <p:cNvSpPr txBox="1"/>
          <p:nvPr/>
        </p:nvSpPr>
        <p:spPr>
          <a:xfrm>
            <a:off x="8576504" y="2033978"/>
            <a:ext cx="32571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625"/>
              </a:lnSpc>
              <a:spcBef>
                <a:spcPts val="0"/>
              </a:spcBef>
              <a:spcAft>
                <a:spcPts val="0"/>
              </a:spcAft>
              <a:buClr>
                <a:srgbClr val="F5911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>
                <a:ln>
                  <a:noFill/>
                </a:ln>
                <a:solidFill>
                  <a:srgbClr val="F5911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         </a:t>
            </a:r>
            <a:r>
              <a:rPr kumimoji="0" lang="tr-TR" sz="20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Attila</a:t>
            </a:r>
            <a:r>
              <a:rPr kumimoji="0" lang="tr-TR" sz="24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r>
              <a:rPr kumimoji="0" lang="tr-TR" sz="20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Algan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33625"/>
              </a:lnSpc>
              <a:spcBef>
                <a:spcPts val="0"/>
              </a:spcBef>
              <a:spcAft>
                <a:spcPts val="0"/>
              </a:spcAft>
              <a:buClr>
                <a:srgbClr val="F5911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F792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Co-founder &amp; CEO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7922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70" name="Google Shape;270;g2113aec4d79_0_263"/>
          <p:cNvGrpSpPr/>
          <p:nvPr/>
        </p:nvGrpSpPr>
        <p:grpSpPr>
          <a:xfrm>
            <a:off x="992150" y="3176775"/>
            <a:ext cx="5390400" cy="2981575"/>
            <a:chOff x="992150" y="3176775"/>
            <a:chExt cx="5390400" cy="2981575"/>
          </a:xfrm>
        </p:grpSpPr>
        <p:sp>
          <p:nvSpPr>
            <p:cNvPr id="271" name="Google Shape;271;g2113aec4d79_0_263"/>
            <p:cNvSpPr txBox="1"/>
            <p:nvPr/>
          </p:nvSpPr>
          <p:spPr>
            <a:xfrm>
              <a:off x="992150" y="3176775"/>
              <a:ext cx="403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Area of Expertise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IT, Technical Development, Image Recognition, Innovation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2" name="Google Shape;272;g2113aec4d79_0_263"/>
            <p:cNvSpPr txBox="1"/>
            <p:nvPr/>
          </p:nvSpPr>
          <p:spPr>
            <a:xfrm>
              <a:off x="1000850" y="4068478"/>
              <a:ext cx="4013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Education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Istanbul University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Electronic Engineering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3" name="Google Shape;273;g2113aec4d79_0_263"/>
            <p:cNvSpPr txBox="1"/>
            <p:nvPr/>
          </p:nvSpPr>
          <p:spPr>
            <a:xfrm>
              <a:off x="992150" y="4988650"/>
              <a:ext cx="53904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Past Experience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More than 20 years of technical &amp;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business development experience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2 times entrepreneur + 1 exit (Ininal exited to Multinet)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74" name="Google Shape;274;g2113aec4d79_0_263"/>
          <p:cNvGrpSpPr/>
          <p:nvPr/>
        </p:nvGrpSpPr>
        <p:grpSpPr>
          <a:xfrm>
            <a:off x="7442800" y="3176775"/>
            <a:ext cx="4469700" cy="2981575"/>
            <a:chOff x="7442800" y="3176775"/>
            <a:chExt cx="4469700" cy="2981575"/>
          </a:xfrm>
        </p:grpSpPr>
        <p:sp>
          <p:nvSpPr>
            <p:cNvPr id="275" name="Google Shape;275;g2113aec4d79_0_263"/>
            <p:cNvSpPr txBox="1"/>
            <p:nvPr/>
          </p:nvSpPr>
          <p:spPr>
            <a:xfrm>
              <a:off x="7442800" y="3176775"/>
              <a:ext cx="4238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Area of Expertise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Product Management, Marketing,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Digital Services, Sales, Go to Market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6" name="Google Shape;276;g2113aec4d79_0_263"/>
            <p:cNvSpPr txBox="1"/>
            <p:nvPr/>
          </p:nvSpPr>
          <p:spPr>
            <a:xfrm>
              <a:off x="7442800" y="4068478"/>
              <a:ext cx="4238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Education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Istanbul University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Electronic Engineering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7" name="Google Shape;277;g2113aec4d79_0_263"/>
            <p:cNvSpPr txBox="1"/>
            <p:nvPr/>
          </p:nvSpPr>
          <p:spPr>
            <a:xfrm>
              <a:off x="7442800" y="4988650"/>
              <a:ext cx="44697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Past Experience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>
                  <a:ln>
                    <a:noFill/>
                  </a:ln>
                  <a:solidFill>
                    <a:srgbClr val="12527F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More than 20 years in marketing management, go to market strategies and leadership roles held in Nokia, Samsung, Avea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78" name="Google Shape;278;g2113aec4d79_0_263" descr="Google Shape;914;p3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358" y="1586225"/>
            <a:ext cx="1343898" cy="13305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59" y="0"/>
                </a:moveTo>
                <a:cubicBezTo>
                  <a:pt x="4861" y="0"/>
                  <a:pt x="0" y="4842"/>
                  <a:pt x="0" y="10807"/>
                </a:cubicBezTo>
                <a:cubicBezTo>
                  <a:pt x="0" y="16773"/>
                  <a:pt x="4861" y="21600"/>
                  <a:pt x="10859" y="21600"/>
                </a:cubicBezTo>
                <a:cubicBezTo>
                  <a:pt x="16456" y="21600"/>
                  <a:pt x="21009" y="17376"/>
                  <a:pt x="21600" y="11965"/>
                </a:cubicBezTo>
                <a:lnTo>
                  <a:pt x="21600" y="9649"/>
                </a:lnTo>
                <a:cubicBezTo>
                  <a:pt x="21013" y="4235"/>
                  <a:pt x="16459" y="0"/>
                  <a:pt x="10859" y="0"/>
                </a:cubicBezTo>
                <a:close/>
              </a:path>
            </a:pathLst>
          </a:custGeom>
          <a:noFill/>
          <a:ln w="76200" cap="flat" cmpd="sng">
            <a:solidFill>
              <a:srgbClr val="1252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g2113aec4d79_0_263" descr="Google Shape;915;p36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000" y="1581878"/>
            <a:ext cx="1343898" cy="1339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12" y="0"/>
                </a:moveTo>
                <a:cubicBezTo>
                  <a:pt x="5296" y="0"/>
                  <a:pt x="841" y="3926"/>
                  <a:pt x="0" y="9061"/>
                </a:cubicBezTo>
                <a:lnTo>
                  <a:pt x="0" y="12539"/>
                </a:lnTo>
                <a:cubicBezTo>
                  <a:pt x="841" y="17674"/>
                  <a:pt x="5296" y="21600"/>
                  <a:pt x="10712" y="21600"/>
                </a:cubicBezTo>
                <a:cubicBezTo>
                  <a:pt x="16726" y="21600"/>
                  <a:pt x="21600" y="16765"/>
                  <a:pt x="21600" y="10800"/>
                </a:cubicBezTo>
                <a:cubicBezTo>
                  <a:pt x="21600" y="4835"/>
                  <a:pt x="16726" y="0"/>
                  <a:pt x="10712" y="0"/>
                </a:cubicBezTo>
                <a:close/>
              </a:path>
            </a:pathLst>
          </a:custGeom>
          <a:noFill/>
          <a:ln w="76200" cap="flat" cmpd="sng">
            <a:solidFill>
              <a:srgbClr val="1252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0" name="Google Shape;280;g2113aec4d79_0_263"/>
          <p:cNvSpPr txBox="1"/>
          <p:nvPr/>
        </p:nvSpPr>
        <p:spPr>
          <a:xfrm>
            <a:off x="634935" y="759381"/>
            <a:ext cx="11849100" cy="2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Founders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with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complementary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skill-sets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&amp;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long-term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business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partners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over</a:t>
            </a:r>
            <a:r>
              <a:rPr lang="tr-TR" sz="1600" dirty="0">
                <a:solidFill>
                  <a:srgbClr val="ED7D31"/>
                </a:solidFill>
                <a:latin typeface="Nunito"/>
                <a:sym typeface="Nunito"/>
              </a:rPr>
              <a:t> 20 </a:t>
            </a:r>
            <a:r>
              <a:rPr lang="tr-TR" sz="1600" dirty="0" err="1">
                <a:solidFill>
                  <a:srgbClr val="ED7D31"/>
                </a:solidFill>
                <a:latin typeface="Nunito"/>
                <a:sym typeface="Nunito"/>
              </a:rPr>
              <a:t>years</a:t>
            </a:r>
            <a:endParaRPr sz="1600" dirty="0">
              <a:solidFill>
                <a:srgbClr val="ED7D31"/>
              </a:solidFill>
              <a:latin typeface="Nunito"/>
            </a:endParaRPr>
          </a:p>
        </p:txBody>
      </p:sp>
      <p:pic>
        <p:nvPicPr>
          <p:cNvPr id="281" name="Google Shape;281;g2113aec4d79_0_263" descr="Cognitiwe_LOGO_RGB_Min_Space_Hor_original.jpg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63" y="6171103"/>
            <a:ext cx="1674830" cy="59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17b4b8788c_2_8" descr="Google Shape;8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17b4b8788c_2_8"/>
          <p:cNvSpPr/>
          <p:nvPr/>
        </p:nvSpPr>
        <p:spPr>
          <a:xfrm>
            <a:off x="869176" y="290320"/>
            <a:ext cx="107889" cy="539091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17b4b8788c_2_8"/>
          <p:cNvSpPr txBox="1"/>
          <p:nvPr/>
        </p:nvSpPr>
        <p:spPr>
          <a:xfrm>
            <a:off x="1173011" y="2650863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AI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17b4b8788c_2_8"/>
          <p:cNvSpPr txBox="1"/>
          <p:nvPr/>
        </p:nvSpPr>
        <p:spPr>
          <a:xfrm>
            <a:off x="4475484" y="2561649"/>
            <a:ext cx="12570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Computer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Vision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17b4b8788c_2_8"/>
          <p:cNvSpPr txBox="1"/>
          <p:nvPr/>
        </p:nvSpPr>
        <p:spPr>
          <a:xfrm>
            <a:off x="5622632" y="2684310"/>
            <a:ext cx="12570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Software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17b4b8788c_2_8"/>
          <p:cNvSpPr txBox="1"/>
          <p:nvPr/>
        </p:nvSpPr>
        <p:spPr>
          <a:xfrm>
            <a:off x="2295293" y="2673167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Software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17b4b8788c_2_8"/>
          <p:cNvSpPr txBox="1"/>
          <p:nvPr/>
        </p:nvSpPr>
        <p:spPr>
          <a:xfrm>
            <a:off x="3351860" y="2684319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AI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17b4b8788c_2_8"/>
          <p:cNvSpPr txBox="1"/>
          <p:nvPr/>
        </p:nvSpPr>
        <p:spPr>
          <a:xfrm>
            <a:off x="3197210" y="3270884"/>
            <a:ext cx="15663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C48"/>
              </a:buClr>
              <a:buSzPts val="1300"/>
              <a:buFont typeface="Poppins"/>
              <a:buNone/>
              <a:tabLst/>
              <a:defRPr/>
            </a:pPr>
            <a:r>
              <a:rPr kumimoji="0" lang="tr-TR" sz="1300" b="1" i="0" u="none" strike="noStrike" kern="0" cap="none" spc="0" normalizeH="0" baseline="0" noProof="0">
                <a:ln>
                  <a:noFill/>
                </a:ln>
                <a:solidFill>
                  <a:srgbClr val="192C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17b4b8788c_2_8" descr="Google Shape;917;p3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277" y="1481925"/>
            <a:ext cx="774468" cy="762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g217b4b8788c_2_8"/>
          <p:cNvSpPr txBox="1"/>
          <p:nvPr/>
        </p:nvSpPr>
        <p:spPr>
          <a:xfrm>
            <a:off x="821153" y="2387568"/>
            <a:ext cx="1936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Damla Fikirdanış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217b4b8788c_2_8" descr="Google Shape;921;p3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431" y="1481925"/>
            <a:ext cx="785106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g217b4b8788c_2_8"/>
          <p:cNvSpPr txBox="1"/>
          <p:nvPr/>
        </p:nvSpPr>
        <p:spPr>
          <a:xfrm>
            <a:off x="4320834" y="2377985"/>
            <a:ext cx="1566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Mehmet Genç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17b4b8788c_2_8"/>
          <p:cNvSpPr txBox="1"/>
          <p:nvPr/>
        </p:nvSpPr>
        <p:spPr>
          <a:xfrm>
            <a:off x="2086348" y="4112750"/>
            <a:ext cx="16749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ML</a:t>
            </a:r>
            <a:r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217b4b8788c_2_8" descr="Google Shape;924;p36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240" y="3031334"/>
            <a:ext cx="785106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0" name="Google Shape;300;g217b4b8788c_2_8"/>
          <p:cNvSpPr txBox="1"/>
          <p:nvPr/>
        </p:nvSpPr>
        <p:spPr>
          <a:xfrm>
            <a:off x="2286388" y="3887058"/>
            <a:ext cx="1257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Senem Aktaş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17b4b8788c_2_8"/>
          <p:cNvSpPr txBox="1"/>
          <p:nvPr/>
        </p:nvSpPr>
        <p:spPr>
          <a:xfrm>
            <a:off x="3351860" y="4182668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CAIO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217b4b8788c_2_8" descr="Google Shape;925;p36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7" y="3031334"/>
            <a:ext cx="785106" cy="7711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2" y="0"/>
                </a:moveTo>
                <a:cubicBezTo>
                  <a:pt x="4604" y="235"/>
                  <a:pt x="0" y="4958"/>
                  <a:pt x="0" y="10785"/>
                </a:cubicBezTo>
                <a:cubicBezTo>
                  <a:pt x="0" y="16763"/>
                  <a:pt x="4834" y="21600"/>
                  <a:pt x="10800" y="21600"/>
                </a:cubicBezTo>
                <a:cubicBezTo>
                  <a:pt x="16766" y="21600"/>
                  <a:pt x="21600" y="16763"/>
                  <a:pt x="21600" y="10785"/>
                </a:cubicBezTo>
                <a:cubicBezTo>
                  <a:pt x="21600" y="4958"/>
                  <a:pt x="16996" y="235"/>
                  <a:pt x="11238" y="0"/>
                </a:cubicBezTo>
                <a:lnTo>
                  <a:pt x="10362" y="0"/>
                </a:ln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3" name="Google Shape;303;g217b4b8788c_2_8"/>
          <p:cNvSpPr txBox="1"/>
          <p:nvPr/>
        </p:nvSpPr>
        <p:spPr>
          <a:xfrm>
            <a:off x="3384577" y="3887058"/>
            <a:ext cx="1193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Serkan Güre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04" name="Google Shape;304;g217b4b8788c_2_8"/>
          <p:cNvSpPr txBox="1"/>
          <p:nvPr/>
        </p:nvSpPr>
        <p:spPr>
          <a:xfrm>
            <a:off x="4475484" y="4204976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217b4b8788c_2_8" descr="Google Shape;933;p36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431" y="3031334"/>
            <a:ext cx="785106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6" name="Google Shape;306;g217b4b8788c_2_8"/>
          <p:cNvSpPr txBox="1"/>
          <p:nvPr/>
        </p:nvSpPr>
        <p:spPr>
          <a:xfrm>
            <a:off x="1173011" y="4171517"/>
            <a:ext cx="12570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Software Engineer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217b4b8788c_2_8" descr="Google Shape;935;p3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277" y="3031334"/>
            <a:ext cx="774468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52" y="0"/>
                </a:moveTo>
                <a:cubicBezTo>
                  <a:pt x="5449" y="0"/>
                  <a:pt x="1115" y="3589"/>
                  <a:pt x="0" y="8388"/>
                </a:cubicBezTo>
                <a:lnTo>
                  <a:pt x="0" y="13212"/>
                </a:lnTo>
                <a:cubicBezTo>
                  <a:pt x="1115" y="18011"/>
                  <a:pt x="5449" y="21600"/>
                  <a:pt x="10652" y="21600"/>
                </a:cubicBezTo>
                <a:cubicBezTo>
                  <a:pt x="16699" y="21600"/>
                  <a:pt x="21600" y="16773"/>
                  <a:pt x="21600" y="10807"/>
                </a:cubicBezTo>
                <a:cubicBezTo>
                  <a:pt x="21600" y="4842"/>
                  <a:pt x="16699" y="0"/>
                  <a:pt x="10652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g217b4b8788c_2_8"/>
          <p:cNvSpPr txBox="1"/>
          <p:nvPr/>
        </p:nvSpPr>
        <p:spPr>
          <a:xfrm>
            <a:off x="1173011" y="3920525"/>
            <a:ext cx="1257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Yusuf Dede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17b4b8788c_2_8"/>
          <p:cNvSpPr txBox="1"/>
          <p:nvPr/>
        </p:nvSpPr>
        <p:spPr>
          <a:xfrm>
            <a:off x="5564582" y="2349410"/>
            <a:ext cx="1373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Taha</a:t>
            </a:r>
            <a:r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Altınışık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217b4b8788c_2_8" descr="duvar, kişi, adam, iç mekan içeren bir resim&#10;&#10;Açıklama otomatik olarak oluşturuldu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832" y="1481925"/>
            <a:ext cx="774600" cy="759600"/>
          </a:xfrm>
          <a:prstGeom prst="ellipse">
            <a:avLst/>
          </a:pr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Google Shape;311;g217b4b8788c_2_8"/>
          <p:cNvSpPr txBox="1"/>
          <p:nvPr/>
        </p:nvSpPr>
        <p:spPr>
          <a:xfrm>
            <a:off x="2478143" y="2377985"/>
            <a:ext cx="891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Ozan Bayar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2" name="Google Shape;312;g217b4b8788c_2_8"/>
          <p:cNvSpPr txBox="1"/>
          <p:nvPr/>
        </p:nvSpPr>
        <p:spPr>
          <a:xfrm>
            <a:off x="3534710" y="2377985"/>
            <a:ext cx="891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Selcan Atak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3" name="Google Shape;313;g217b4b8788c_2_8"/>
          <p:cNvSpPr txBox="1"/>
          <p:nvPr/>
        </p:nvSpPr>
        <p:spPr>
          <a:xfrm>
            <a:off x="5622632" y="4193821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Technical Operations Manager 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5932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4" name="Google Shape;314;g217b4b8788c_2_8" descr="Google Shape;918;p36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632" y="3031334"/>
            <a:ext cx="783000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1" y="0"/>
                </a:moveTo>
                <a:cubicBezTo>
                  <a:pt x="4987" y="0"/>
                  <a:pt x="307" y="4537"/>
                  <a:pt x="0" y="10228"/>
                </a:cubicBezTo>
                <a:lnTo>
                  <a:pt x="0" y="11386"/>
                </a:lnTo>
                <a:cubicBezTo>
                  <a:pt x="309" y="17076"/>
                  <a:pt x="4989" y="21600"/>
                  <a:pt x="10771" y="21600"/>
                </a:cubicBezTo>
                <a:cubicBezTo>
                  <a:pt x="16752" y="21600"/>
                  <a:pt x="21600" y="16773"/>
                  <a:pt x="21600" y="10807"/>
                </a:cubicBezTo>
                <a:cubicBezTo>
                  <a:pt x="21600" y="4842"/>
                  <a:pt x="16752" y="0"/>
                  <a:pt x="10771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5" name="Google Shape;315;g217b4b8788c_2_8"/>
          <p:cNvSpPr txBox="1"/>
          <p:nvPr/>
        </p:nvSpPr>
        <p:spPr>
          <a:xfrm>
            <a:off x="5630308" y="3931241"/>
            <a:ext cx="1215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Fahri Çetin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17b4b8788c_2_8"/>
          <p:cNvSpPr txBox="1"/>
          <p:nvPr/>
        </p:nvSpPr>
        <p:spPr>
          <a:xfrm>
            <a:off x="978088" y="6086442"/>
            <a:ext cx="1936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            Head of Marketing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217b4b8788c_2_8" descr="Google Shape;923;p36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664" y="5069428"/>
            <a:ext cx="785106" cy="7729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1252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8" name="Google Shape;318;g217b4b8788c_2_8"/>
          <p:cNvSpPr txBox="1"/>
          <p:nvPr/>
        </p:nvSpPr>
        <p:spPr>
          <a:xfrm>
            <a:off x="1227567" y="5880633"/>
            <a:ext cx="1215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Selin Filiz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17b4b8788c_2_8"/>
          <p:cNvSpPr txBox="1"/>
          <p:nvPr/>
        </p:nvSpPr>
        <p:spPr>
          <a:xfrm>
            <a:off x="3103408" y="5880633"/>
            <a:ext cx="182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Ceylan Azeboğlu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20" name="Google Shape;320;g217b4b8788c_2_8"/>
          <p:cNvSpPr txBox="1"/>
          <p:nvPr/>
        </p:nvSpPr>
        <p:spPr>
          <a:xfrm>
            <a:off x="3386908" y="6074108"/>
            <a:ext cx="1257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1000"/>
              <a:buFont typeface="Nunito"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CPO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17b4b8788c_2_8"/>
          <p:cNvSpPr txBox="1"/>
          <p:nvPr/>
        </p:nvSpPr>
        <p:spPr>
          <a:xfrm>
            <a:off x="753353" y="1041726"/>
            <a:ext cx="2004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Engineers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17b4b8788c_2_8"/>
          <p:cNvSpPr txBox="1"/>
          <p:nvPr/>
        </p:nvSpPr>
        <p:spPr>
          <a:xfrm>
            <a:off x="1003499" y="4576920"/>
            <a:ext cx="3009360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000"/>
              <a:buFont typeface="Nunito ExtraBold"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Product &amp; Marketing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17b4b8788c_2_8"/>
          <p:cNvSpPr txBox="1"/>
          <p:nvPr/>
        </p:nvSpPr>
        <p:spPr>
          <a:xfrm>
            <a:off x="1126140" y="402305"/>
            <a:ext cx="6145200" cy="3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  <a:tabLst/>
              <a:defRPr/>
            </a:pPr>
            <a:r>
              <a:rPr kumimoji="0" lang="tr-TR" sz="2300" b="0" i="0" u="none" strike="noStrike" kern="0" cap="none" spc="0" normalizeH="0" baseline="0" noProof="0">
                <a:ln>
                  <a:noFill/>
                </a:ln>
                <a:solidFill>
                  <a:srgbClr val="F59321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WE</a:t>
            </a:r>
            <a:r>
              <a:rPr kumimoji="0" lang="tr-TR" sz="23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 Team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324" name="Google Shape;324;g217b4b8788c_2_8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559" y="1481925"/>
            <a:ext cx="774468" cy="762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5" name="Google Shape;325;g217b4b8788c_2_8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7" y="1481925"/>
            <a:ext cx="785106" cy="7729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F5911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g217b4b8788c_2_8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174" y="5074639"/>
            <a:ext cx="774468" cy="762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42"/>
                  <a:pt x="0" y="10807"/>
                </a:cubicBezTo>
                <a:cubicBezTo>
                  <a:pt x="0" y="16773"/>
                  <a:pt x="4834" y="21600"/>
                  <a:pt x="10800" y="21600"/>
                </a:cubicBezTo>
                <a:cubicBezTo>
                  <a:pt x="16766" y="21600"/>
                  <a:pt x="21600" y="16773"/>
                  <a:pt x="21600" y="10807"/>
                </a:cubicBezTo>
                <a:cubicBezTo>
                  <a:pt x="21600" y="4842"/>
                  <a:pt x="16766" y="0"/>
                  <a:pt x="10800" y="0"/>
                </a:cubicBezTo>
                <a:close/>
              </a:path>
            </a:pathLst>
          </a:custGeom>
          <a:noFill/>
          <a:ln w="28575" cap="flat" cmpd="sng">
            <a:solidFill>
              <a:srgbClr val="1252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7" name="Google Shape;327;g217b4b8788c_2_8"/>
          <p:cNvSpPr txBox="1"/>
          <p:nvPr/>
        </p:nvSpPr>
        <p:spPr>
          <a:xfrm>
            <a:off x="4540708" y="3887090"/>
            <a:ext cx="1215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100"/>
              <a:buFont typeface="Nunito ExtraBold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 ExtraBold"/>
                <a:ea typeface="Nunito ExtraBold"/>
                <a:cs typeface="Nunito ExtraBold"/>
                <a:sym typeface="Nunito ExtraBold"/>
              </a:rPr>
              <a:t>Yalçın Köseoğlu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17b4b8788c_2_8"/>
          <p:cNvSpPr txBox="1"/>
          <p:nvPr/>
        </p:nvSpPr>
        <p:spPr>
          <a:xfrm>
            <a:off x="8077886" y="5955047"/>
            <a:ext cx="6232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40% female     Median age 33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9" name="Google Shape;329;g217b4b8788c_2_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33921" y="4916570"/>
            <a:ext cx="558829" cy="9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17b4b8788c_2_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46960" y="4994566"/>
            <a:ext cx="1103099" cy="90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17b4b8788c_2_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62916" y="1186999"/>
            <a:ext cx="642440" cy="7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17b4b8788c_2_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227302">
            <a:off x="7687434" y="1884502"/>
            <a:ext cx="586015" cy="77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17b4b8788c_2_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650392" y="2585924"/>
            <a:ext cx="708517" cy="8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17b4b8788c_2_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650392" y="3498221"/>
            <a:ext cx="708517" cy="76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17b4b8788c_2_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626980" y="4239886"/>
            <a:ext cx="901812" cy="720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17b4b8788c_2_8"/>
          <p:cNvSpPr txBox="1"/>
          <p:nvPr/>
        </p:nvSpPr>
        <p:spPr>
          <a:xfrm>
            <a:off x="8504526" y="1446109"/>
            <a:ext cx="71355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3 Visual AI Engineers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g217b4b8788c_2_8"/>
          <p:cNvSpPr txBox="1"/>
          <p:nvPr/>
        </p:nvSpPr>
        <p:spPr>
          <a:xfrm>
            <a:off x="8504526" y="2105081"/>
            <a:ext cx="71355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2 Machine Learning Engineers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17b4b8788c_2_8"/>
          <p:cNvSpPr txBox="1"/>
          <p:nvPr/>
        </p:nvSpPr>
        <p:spPr>
          <a:xfrm>
            <a:off x="8504526" y="2861018"/>
            <a:ext cx="7603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3 Software Engineers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g217b4b8788c_2_8"/>
          <p:cNvSpPr txBox="1"/>
          <p:nvPr/>
        </p:nvSpPr>
        <p:spPr>
          <a:xfrm>
            <a:off x="8504526" y="3467946"/>
            <a:ext cx="8556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2 Electronic Engineers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g217b4b8788c_2_8"/>
          <p:cNvSpPr txBox="1"/>
          <p:nvPr/>
        </p:nvSpPr>
        <p:spPr>
          <a:xfrm>
            <a:off x="8504526" y="4168583"/>
            <a:ext cx="8556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>
                <a:ln>
                  <a:noFill/>
                </a:ln>
                <a:solidFill>
                  <a:srgbClr val="12527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2 System Engineers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12527F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g217b4b8788c_2_8" descr="Google Shape;8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316334">
            <a:off x="-234849" y="5950939"/>
            <a:ext cx="3585796" cy="113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17b4b8788c_2_202"/>
          <p:cNvSpPr txBox="1"/>
          <p:nvPr/>
        </p:nvSpPr>
        <p:spPr>
          <a:xfrm>
            <a:off x="5271329" y="1767480"/>
            <a:ext cx="11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tr-TR" sz="10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TOTAL RETAIL MARKET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17b4b8788c_2_202"/>
          <p:cNvSpPr txBox="1"/>
          <p:nvPr/>
        </p:nvSpPr>
        <p:spPr>
          <a:xfrm>
            <a:off x="5226414" y="2084666"/>
            <a:ext cx="123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>
                <a:solidFill>
                  <a:srgbClr val="F5932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$119B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17b4b8788c_2_202"/>
          <p:cNvSpPr txBox="1"/>
          <p:nvPr/>
        </p:nvSpPr>
        <p:spPr>
          <a:xfrm>
            <a:off x="5075612" y="2740333"/>
            <a:ext cx="16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tr-TR" sz="12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SERVICEABLE MARKET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17b4b8788c_2_202"/>
          <p:cNvSpPr txBox="1"/>
          <p:nvPr/>
        </p:nvSpPr>
        <p:spPr>
          <a:xfrm>
            <a:off x="5320409" y="3173899"/>
            <a:ext cx="108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>
                <a:solidFill>
                  <a:srgbClr val="F5932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$40B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17b4b8788c_2_202"/>
          <p:cNvSpPr txBox="1"/>
          <p:nvPr/>
        </p:nvSpPr>
        <p:spPr>
          <a:xfrm>
            <a:off x="5228730" y="3561464"/>
            <a:ext cx="126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14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AI Groceries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17b4b8788c_2_202"/>
          <p:cNvSpPr txBox="1"/>
          <p:nvPr/>
        </p:nvSpPr>
        <p:spPr>
          <a:xfrm>
            <a:off x="5130445" y="3928073"/>
            <a:ext cx="1615599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tr-TR" sz="10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17b4b8788c_2_202"/>
          <p:cNvSpPr txBox="1"/>
          <p:nvPr/>
        </p:nvSpPr>
        <p:spPr>
          <a:xfrm>
            <a:off x="5319484" y="4109306"/>
            <a:ext cx="123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>
                <a:solidFill>
                  <a:srgbClr val="F5932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$15B*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17b4b8788c_2_202"/>
          <p:cNvSpPr txBox="1"/>
          <p:nvPr/>
        </p:nvSpPr>
        <p:spPr>
          <a:xfrm>
            <a:off x="5226413" y="4519061"/>
            <a:ext cx="141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14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Visual AI </a:t>
            </a:r>
            <a:endParaRPr sz="14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14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Groceries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217b4b8788c_2_202" descr="Google Shape;4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17b4b8788c_2_202"/>
          <p:cNvSpPr/>
          <p:nvPr/>
        </p:nvSpPr>
        <p:spPr>
          <a:xfrm>
            <a:off x="509949" y="540690"/>
            <a:ext cx="83038" cy="719031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17b4b8788c_2_202"/>
          <p:cNvSpPr txBox="1"/>
          <p:nvPr/>
        </p:nvSpPr>
        <p:spPr>
          <a:xfrm>
            <a:off x="702814" y="589963"/>
            <a:ext cx="5393186" cy="49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tr-TR" sz="29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Addressable Market Size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g217b4b8788c_2_202"/>
          <p:cNvGrpSpPr/>
          <p:nvPr/>
        </p:nvGrpSpPr>
        <p:grpSpPr>
          <a:xfrm rot="10800000">
            <a:off x="454406" y="1900617"/>
            <a:ext cx="3227400" cy="3227400"/>
            <a:chOff x="454406" y="1900617"/>
            <a:chExt cx="3227400" cy="3227400"/>
          </a:xfrm>
        </p:grpSpPr>
        <p:sp>
          <p:nvSpPr>
            <p:cNvPr id="358" name="Google Shape;358;g217b4b8788c_2_202"/>
            <p:cNvSpPr/>
            <p:nvPr/>
          </p:nvSpPr>
          <p:spPr>
            <a:xfrm>
              <a:off x="454406" y="1900617"/>
              <a:ext cx="3227400" cy="3227400"/>
            </a:xfrm>
            <a:prstGeom prst="ellipse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17b4b8788c_2_202"/>
            <p:cNvSpPr/>
            <p:nvPr/>
          </p:nvSpPr>
          <p:spPr>
            <a:xfrm>
              <a:off x="857886" y="2107965"/>
              <a:ext cx="2420400" cy="2420400"/>
            </a:xfrm>
            <a:prstGeom prst="ellipse">
              <a:avLst/>
            </a:prstGeom>
            <a:solidFill>
              <a:srgbClr val="8296B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17b4b8788c_2_202"/>
            <p:cNvSpPr/>
            <p:nvPr/>
          </p:nvSpPr>
          <p:spPr>
            <a:xfrm>
              <a:off x="1261236" y="2443523"/>
              <a:ext cx="1613700" cy="1613700"/>
            </a:xfrm>
            <a:prstGeom prst="ellipse">
              <a:avLst/>
            </a:prstGeom>
            <a:solidFill>
              <a:srgbClr val="D5DBE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g217b4b8788c_2_202"/>
          <p:cNvSpPr txBox="1"/>
          <p:nvPr/>
        </p:nvSpPr>
        <p:spPr>
          <a:xfrm>
            <a:off x="7433043" y="1766677"/>
            <a:ext cx="40320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The global AI in retail market size is expected to expand by</a:t>
            </a:r>
            <a:r>
              <a:rPr lang="tr-TR" sz="18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23.9%</a:t>
            </a: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from 2022 to 2030. 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Only in Europe, there are more than </a:t>
            </a:r>
            <a:r>
              <a:rPr lang="tr-TR" sz="18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1.000</a:t>
            </a: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groceries</a:t>
            </a: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with more than </a:t>
            </a:r>
            <a:r>
              <a:rPr lang="tr-TR" sz="18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100.000 stores</a:t>
            </a: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Image recognition market size for groceries only is about $15B.</a:t>
            </a:r>
            <a:endParaRPr sz="1800" b="1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2" name="Google Shape;362;g217b4b8788c_2_202"/>
          <p:cNvCxnSpPr/>
          <p:nvPr/>
        </p:nvCxnSpPr>
        <p:spPr>
          <a:xfrm rot="10800000" flipH="1">
            <a:off x="2988457" y="3326522"/>
            <a:ext cx="1967700" cy="20400"/>
          </a:xfrm>
          <a:prstGeom prst="straightConnector1">
            <a:avLst/>
          </a:prstGeom>
          <a:noFill/>
          <a:ln w="28575" cap="flat" cmpd="sng">
            <a:solidFill>
              <a:srgbClr val="F59222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63" name="Google Shape;363;g217b4b8788c_2_202"/>
          <p:cNvCxnSpPr/>
          <p:nvPr/>
        </p:nvCxnSpPr>
        <p:spPr>
          <a:xfrm rot="10800000" flipH="1">
            <a:off x="2096200" y="4325463"/>
            <a:ext cx="2859900" cy="8400"/>
          </a:xfrm>
          <a:prstGeom prst="straightConnector1">
            <a:avLst/>
          </a:prstGeom>
          <a:noFill/>
          <a:ln w="28575" cap="flat" cmpd="sng">
            <a:solidFill>
              <a:srgbClr val="F59222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64" name="Google Shape;364;g217b4b8788c_2_202"/>
          <p:cNvCxnSpPr/>
          <p:nvPr/>
        </p:nvCxnSpPr>
        <p:spPr>
          <a:xfrm>
            <a:off x="2729194" y="2294932"/>
            <a:ext cx="2355600" cy="0"/>
          </a:xfrm>
          <a:prstGeom prst="straightConnector1">
            <a:avLst/>
          </a:prstGeom>
          <a:noFill/>
          <a:ln w="28575" cap="flat" cmpd="sng">
            <a:solidFill>
              <a:srgbClr val="F5922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65" name="Google Shape;365;g217b4b8788c_2_202"/>
          <p:cNvSpPr txBox="1"/>
          <p:nvPr/>
        </p:nvSpPr>
        <p:spPr>
          <a:xfrm>
            <a:off x="2565150" y="6268375"/>
            <a:ext cx="818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14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* 100K stores in Europe, 1M stores in the world, average $1.500 per store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217b4b8788c_2_202" descr="Google Shape;89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17b4b8788c_2_202"/>
          <p:cNvSpPr txBox="1"/>
          <p:nvPr/>
        </p:nvSpPr>
        <p:spPr>
          <a:xfrm>
            <a:off x="5228730" y="2451239"/>
            <a:ext cx="126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14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17b4b8788c_2_202" descr="Cognitiwe_LOGO_RGB_Min_Space_Hor_original.jp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63" y="6171103"/>
            <a:ext cx="1674830" cy="59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2da81ca867a_0_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859" y="1627954"/>
            <a:ext cx="2340711" cy="234071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da81ca867a_0_377"/>
          <p:cNvSpPr txBox="1"/>
          <p:nvPr/>
        </p:nvSpPr>
        <p:spPr>
          <a:xfrm>
            <a:off x="6101395" y="2636365"/>
            <a:ext cx="32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2000"/>
              <a:buFont typeface="Nunito Light"/>
              <a:buNone/>
            </a:pPr>
            <a:r>
              <a:rPr lang="tr-TR" sz="2000" b="0" i="0" u="none" strike="noStrike" cap="none">
                <a:solidFill>
                  <a:srgbClr val="F59321"/>
                </a:solidFill>
                <a:latin typeface="Nunito Light"/>
                <a:ea typeface="Nunito Light"/>
                <a:cs typeface="Nunito Light"/>
                <a:sym typeface="Nunito Light"/>
              </a:rPr>
              <a:t>+905336293601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2000"/>
              <a:buFont typeface="Nunito Light"/>
              <a:buNone/>
            </a:pPr>
            <a:r>
              <a:rPr lang="tr-TR" sz="2000" b="0" i="0" u="none" strike="noStrike" cap="none">
                <a:solidFill>
                  <a:srgbClr val="F59321"/>
                </a:solidFill>
                <a:latin typeface="Nunito Light"/>
                <a:ea typeface="Nunito Light"/>
                <a:cs typeface="Nunito Light"/>
                <a:sym typeface="Nunito Light"/>
              </a:rPr>
              <a:t>attila.algan@cognitiwe.com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g2da81ca867a_0_377" descr="Google Shape;107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6008" y="2593771"/>
            <a:ext cx="409135" cy="40913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da81ca867a_0_377"/>
          <p:cNvSpPr txBox="1"/>
          <p:nvPr/>
        </p:nvSpPr>
        <p:spPr>
          <a:xfrm>
            <a:off x="5578938" y="1850435"/>
            <a:ext cx="25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8321"/>
              </a:lnSpc>
              <a:spcBef>
                <a:spcPts val="0"/>
              </a:spcBef>
              <a:spcAft>
                <a:spcPts val="0"/>
              </a:spcAft>
              <a:buClr>
                <a:srgbClr val="F59321"/>
              </a:buClr>
              <a:buSzPts val="2800"/>
              <a:buFont typeface="Nunito ExtraBold"/>
              <a:buNone/>
            </a:pPr>
            <a:r>
              <a:rPr lang="tr-TR" sz="2800" b="0" i="0" u="none" strike="noStrike" cap="none">
                <a:solidFill>
                  <a:srgbClr val="F5932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Keep in touch!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2da81ca867a_0_377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763" y="6171103"/>
            <a:ext cx="1674830" cy="59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da81ca867a_0_377" descr="Icon-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2735" y="3262441"/>
            <a:ext cx="315681" cy="2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453833" y="3932809"/>
            <a:ext cx="5290849" cy="1270001"/>
          </a:xfrm>
          <a:prstGeom prst="rect">
            <a:avLst/>
          </a:prstGeom>
          <a:solidFill>
            <a:srgbClr val="F5912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5" descr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204" y="24954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 descr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>
            <a:off x="509949" y="540690"/>
            <a:ext cx="83038" cy="719031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702814" y="589963"/>
            <a:ext cx="5158429" cy="49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900" b="0" i="0" u="none" strike="noStrike" cap="none" dirty="0" err="1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About</a:t>
            </a:r>
            <a:r>
              <a:rPr lang="tr-TR" sz="2900" b="0" i="0" u="none" strike="noStrike" cap="none" dirty="0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Cognitiwe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702813" y="1515342"/>
            <a:ext cx="4348983" cy="44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1" algn="just">
              <a:lnSpc>
                <a:spcPct val="120000"/>
              </a:lnSpc>
              <a:buClr>
                <a:srgbClr val="12527F"/>
              </a:buClr>
              <a:buSzPts val="1300"/>
            </a:pP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Cognitiwe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provides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retailers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brands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with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a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suite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of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products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designed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to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analyze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product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movements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stock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levels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sales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performance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on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their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shelves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This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enables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them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to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optimize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shelf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stock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minimize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waste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maximize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sales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By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offering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real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-time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insights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data-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driven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forecasts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Cognitiwe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empowers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its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customers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to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enhance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operational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efficiency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bolster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their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sustainability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efforts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ultimately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leading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to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increased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8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profitability</a:t>
            </a:r>
            <a:r>
              <a:rPr lang="tr-TR" sz="18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02813" y="1018900"/>
            <a:ext cx="2657756" cy="25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222"/>
              </a:buClr>
              <a:buSzPts val="1600"/>
              <a:buFont typeface="Nunito"/>
              <a:buNone/>
            </a:pPr>
            <a:r>
              <a:rPr lang="tr-TR" sz="1600" b="0" i="0" u="none" strike="noStrike" cap="none" dirty="0" err="1">
                <a:solidFill>
                  <a:srgbClr val="F59222"/>
                </a:solidFill>
                <a:latin typeface="Nunito"/>
                <a:ea typeface="Nunito"/>
                <a:cs typeface="Nunito"/>
                <a:sym typeface="Nunito"/>
              </a:rPr>
              <a:t>Gain</a:t>
            </a:r>
            <a:r>
              <a:rPr lang="tr-TR" sz="1600" b="0" i="0" u="none" strike="noStrike" cap="none" dirty="0">
                <a:solidFill>
                  <a:srgbClr val="F5922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600" b="0" i="0" u="none" strike="noStrike" cap="none" dirty="0" err="1">
                <a:solidFill>
                  <a:srgbClr val="F59222"/>
                </a:solidFill>
                <a:latin typeface="Nunito"/>
                <a:ea typeface="Nunito"/>
                <a:cs typeface="Nunito"/>
                <a:sym typeface="Nunito"/>
              </a:rPr>
              <a:t>Insight</a:t>
            </a:r>
            <a:r>
              <a:rPr lang="tr-TR" sz="1600" b="0" i="0" u="none" strike="noStrike" cap="none" dirty="0">
                <a:solidFill>
                  <a:srgbClr val="F59222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5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2150" y="967264"/>
            <a:ext cx="5862637" cy="406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 descr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204" y="24954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 descr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1182914" y="2436441"/>
            <a:ext cx="9826171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In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the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retail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sector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,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lacking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accurate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data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and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actionable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insights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for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effectively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managing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shelf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stocks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can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lead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to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substantial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 </a:t>
            </a:r>
            <a:r>
              <a:rPr lang="tr-TR" sz="3600" dirty="0" err="1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losses</a:t>
            </a:r>
            <a:r>
              <a:rPr lang="tr-TR" sz="3600" dirty="0">
                <a:solidFill>
                  <a:srgbClr val="F59120"/>
                </a:solidFill>
                <a:latin typeface="Nunito Light" pitchFamily="2" charset="77"/>
                <a:sym typeface="Nunito ExtraBold"/>
              </a:rPr>
              <a:t>.</a:t>
            </a:r>
            <a:endParaRPr lang="en-GB" sz="3600" dirty="0">
              <a:solidFill>
                <a:srgbClr val="F59120"/>
              </a:solidFill>
              <a:latin typeface="Nunito Light" pitchFamily="2" charset="77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509949" y="540690"/>
            <a:ext cx="5351294" cy="746617"/>
            <a:chOff x="509949" y="540690"/>
            <a:chExt cx="5351294" cy="746617"/>
          </a:xfrm>
        </p:grpSpPr>
        <p:sp>
          <p:nvSpPr>
            <p:cNvPr id="148" name="Google Shape;148;p2"/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702814" y="589963"/>
              <a:ext cx="5158429" cy="495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Problem </a:t>
              </a: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Faced</a:t>
              </a: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by</a:t>
              </a: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Retail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702813" y="1018900"/>
              <a:ext cx="288298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Lack</a:t>
              </a:r>
              <a:r>
                <a:rPr lang="tr-TR" sz="1600" b="0" i="0" u="none" strike="noStrike" cap="none" dirty="0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 of </a:t>
              </a: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Insight</a:t>
              </a:r>
              <a:r>
                <a:rPr lang="tr-TR" sz="1600" b="0" i="0" u="none" strike="noStrike" cap="none" dirty="0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 &amp; </a:t>
              </a: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Optimisation</a:t>
              </a:r>
              <a:endParaRPr sz="1600" b="0" i="0" u="none" strike="noStrike" cap="none" dirty="0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pic>
        <p:nvPicPr>
          <p:cNvPr id="151" name="Google Shape;151;p2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0;p7">
            <a:extLst>
              <a:ext uri="{FF2B5EF4-FFF2-40B4-BE49-F238E27FC236}">
                <a16:creationId xmlns:a16="http://schemas.microsoft.com/office/drawing/2014/main" id="{B70BCEEE-9B4B-C351-4E17-DB1CF47626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78" y="1514201"/>
            <a:ext cx="2694246" cy="2511696"/>
          </a:xfrm>
          <a:prstGeom prst="ellipse">
            <a:avLst/>
          </a:prstGeom>
          <a:noFill/>
          <a:ln w="76200" cap="flat" cmpd="sng">
            <a:solidFill>
              <a:srgbClr val="F5912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Google Shape;207;p7">
            <a:extLst>
              <a:ext uri="{FF2B5EF4-FFF2-40B4-BE49-F238E27FC236}">
                <a16:creationId xmlns:a16="http://schemas.microsoft.com/office/drawing/2014/main" id="{62345B41-04DC-C19C-1AC3-8C856582070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02988" y="1514201"/>
            <a:ext cx="2582935" cy="2511696"/>
          </a:xfrm>
          <a:prstGeom prst="ellipse">
            <a:avLst/>
          </a:prstGeom>
          <a:noFill/>
          <a:ln w="76200" cap="flat" cmpd="sng">
            <a:solidFill>
              <a:srgbClr val="F5912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9C026E8A-BB64-6E77-DF1E-6087EBEC8807}"/>
              </a:ext>
            </a:extLst>
          </p:cNvPr>
          <p:cNvSpPr>
            <a:spLocks noChangeAspect="1"/>
          </p:cNvSpPr>
          <p:nvPr/>
        </p:nvSpPr>
        <p:spPr>
          <a:xfrm>
            <a:off x="8450155" y="1442963"/>
            <a:ext cx="2582934" cy="258293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64"/>
            </a:stretch>
          </a:blipFill>
          <a:ln w="76200">
            <a:solidFill>
              <a:srgbClr val="F5912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6" name="Google Shape;156;p3" descr="Cognitiwe_LOGO_RGB_Min_Space_Hor_origina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63" y="6247303"/>
            <a:ext cx="1674830" cy="59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/>
        </p:nvSpPr>
        <p:spPr>
          <a:xfrm>
            <a:off x="1134655" y="4269532"/>
            <a:ext cx="2019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buSzPts val="1800"/>
              <a:buFont typeface="Arial"/>
              <a:buNone/>
            </a:pPr>
            <a:r>
              <a:rPr lang="tr-TR" sz="1800" b="1" dirty="0" err="1">
                <a:solidFill>
                  <a:srgbClr val="F59222"/>
                </a:solidFill>
                <a:latin typeface="Nunito"/>
                <a:sym typeface="Nunito"/>
              </a:rPr>
              <a:t>Waste</a:t>
            </a:r>
            <a:r>
              <a:rPr lang="tr-TR" sz="1800" b="1" dirty="0">
                <a:solidFill>
                  <a:srgbClr val="F59222"/>
                </a:solidFill>
                <a:latin typeface="Nunito"/>
                <a:sym typeface="Nunito"/>
              </a:rPr>
              <a:t> of </a:t>
            </a:r>
            <a:r>
              <a:rPr lang="tr-TR" sz="1800" b="1" dirty="0" err="1">
                <a:solidFill>
                  <a:srgbClr val="F59222"/>
                </a:solidFill>
                <a:latin typeface="Nunito"/>
                <a:sym typeface="Nunito"/>
              </a:rPr>
              <a:t>Food</a:t>
            </a:r>
            <a:endParaRPr sz="1800" b="1" dirty="0">
              <a:solidFill>
                <a:srgbClr val="F59222"/>
              </a:solidFill>
              <a:latin typeface="Nunito"/>
              <a:sym typeface="Nunito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509949" y="4688576"/>
            <a:ext cx="3465600" cy="15238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2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604656" y="4723351"/>
            <a:ext cx="3079297" cy="1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Average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annual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supermarket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waste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is </a:t>
            </a:r>
            <a:r>
              <a:rPr lang="tr-TR" sz="1700" b="1" i="0" u="none" strike="noStrike" cap="none" dirty="0">
                <a:solidFill>
                  <a:srgbClr val="F58F1C"/>
                </a:solidFill>
                <a:latin typeface="Nunito"/>
                <a:ea typeface="Nunito"/>
                <a:cs typeface="Nunito"/>
                <a:sym typeface="Nunito"/>
              </a:rPr>
              <a:t>11.4%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for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fresh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fruit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1" i="0" u="none" strike="noStrike" cap="none" dirty="0">
                <a:solidFill>
                  <a:srgbClr val="F58F1C"/>
                </a:solidFill>
                <a:latin typeface="Nunito"/>
                <a:ea typeface="Nunito"/>
                <a:cs typeface="Nunito"/>
                <a:sym typeface="Nunito"/>
              </a:rPr>
              <a:t>9.7%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for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tr-TR" sz="1700" b="0" i="0" u="none" strike="noStrike" cap="none" dirty="0" err="1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vegetables</a:t>
            </a:r>
            <a:r>
              <a:rPr lang="tr-TR" sz="17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" descr="Google Shape;894;p3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3"/>
          <p:cNvGrpSpPr/>
          <p:nvPr/>
        </p:nvGrpSpPr>
        <p:grpSpPr>
          <a:xfrm>
            <a:off x="509949" y="540690"/>
            <a:ext cx="5351294" cy="746617"/>
            <a:chOff x="509949" y="540690"/>
            <a:chExt cx="5351294" cy="746617"/>
          </a:xfrm>
        </p:grpSpPr>
        <p:sp>
          <p:nvSpPr>
            <p:cNvPr id="174" name="Google Shape;174;p3"/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702814" y="589963"/>
              <a:ext cx="5158429" cy="495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Problem in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702813" y="1018900"/>
              <a:ext cx="288298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Lack of Insight &amp; Optimisation</a:t>
              </a:r>
              <a:endParaRPr sz="1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4261326" y="4688576"/>
            <a:ext cx="3465600" cy="1523876"/>
            <a:chOff x="4340037" y="4763426"/>
            <a:chExt cx="3465600" cy="1355400"/>
          </a:xfrm>
        </p:grpSpPr>
        <p:sp>
          <p:nvSpPr>
            <p:cNvPr id="158" name="Google Shape;158;p3"/>
            <p:cNvSpPr/>
            <p:nvPr/>
          </p:nvSpPr>
          <p:spPr>
            <a:xfrm>
              <a:off x="4340037" y="4763426"/>
              <a:ext cx="3465600" cy="1355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4523941" y="4835446"/>
              <a:ext cx="3097792" cy="112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Retailers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globally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lose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1" i="0" u="none" strike="noStrike" cap="none" dirty="0">
                  <a:solidFill>
                    <a:srgbClr val="F58F1D"/>
                  </a:solidFill>
                  <a:latin typeface="Nunito"/>
                  <a:ea typeface="Nunito"/>
                  <a:cs typeface="Nunito"/>
                  <a:sym typeface="Nunito"/>
                </a:rPr>
                <a:t>€1.2 </a:t>
              </a:r>
              <a:r>
                <a:rPr lang="tr-TR" sz="1700" b="1" i="0" u="none" strike="noStrike" cap="none" dirty="0" err="1">
                  <a:solidFill>
                    <a:srgbClr val="F58F1D"/>
                  </a:solidFill>
                  <a:latin typeface="Nunito"/>
                  <a:ea typeface="Nunito"/>
                  <a:cs typeface="Nunito"/>
                  <a:sym typeface="Nunito"/>
                </a:rPr>
                <a:t>trillion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in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sales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annually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due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to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out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-of-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stock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items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on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shelves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3"/>
          <p:cNvSpPr txBox="1"/>
          <p:nvPr/>
        </p:nvSpPr>
        <p:spPr>
          <a:xfrm>
            <a:off x="5232927" y="4267858"/>
            <a:ext cx="15230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dirty="0" err="1">
                <a:solidFill>
                  <a:srgbClr val="F59222"/>
                </a:solidFill>
                <a:latin typeface="Nunito"/>
                <a:sym typeface="Nunito"/>
              </a:rPr>
              <a:t>Loss</a:t>
            </a:r>
            <a:r>
              <a:rPr lang="tr-TR" sz="1800" b="1" dirty="0">
                <a:solidFill>
                  <a:srgbClr val="F59222"/>
                </a:solidFill>
                <a:latin typeface="Nunito"/>
                <a:sym typeface="Nunito"/>
              </a:rPr>
              <a:t> of </a:t>
            </a:r>
            <a:r>
              <a:rPr lang="tr-TR" sz="1800" b="1" dirty="0" err="1">
                <a:solidFill>
                  <a:srgbClr val="F59222"/>
                </a:solidFill>
                <a:latin typeface="Nunito"/>
                <a:sym typeface="Nunito"/>
              </a:rPr>
              <a:t>Sales</a:t>
            </a:r>
            <a:endParaRPr sz="1800" b="1" dirty="0">
              <a:solidFill>
                <a:srgbClr val="F59222"/>
              </a:solidFill>
              <a:latin typeface="Nunito"/>
              <a:sym typeface="Nunito"/>
            </a:endParaRPr>
          </a:p>
        </p:txBody>
      </p:sp>
      <p:grpSp>
        <p:nvGrpSpPr>
          <p:cNvPr id="166" name="Google Shape;166;p3"/>
          <p:cNvGrpSpPr/>
          <p:nvPr/>
        </p:nvGrpSpPr>
        <p:grpSpPr>
          <a:xfrm>
            <a:off x="8008222" y="4688575"/>
            <a:ext cx="3466800" cy="1523828"/>
            <a:chOff x="8416750" y="4789500"/>
            <a:chExt cx="3240606" cy="1340100"/>
          </a:xfrm>
        </p:grpSpPr>
        <p:sp>
          <p:nvSpPr>
            <p:cNvPr id="167" name="Google Shape;167;p3"/>
            <p:cNvSpPr>
              <a:spLocks/>
            </p:cNvSpPr>
            <p:nvPr/>
          </p:nvSpPr>
          <p:spPr>
            <a:xfrm>
              <a:off x="8416750" y="4789500"/>
              <a:ext cx="3240606" cy="1340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8611884" y="4860710"/>
              <a:ext cx="2850339" cy="1116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Shoplifting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accounts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for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1" i="0" u="none" strike="noStrike" cap="none" dirty="0">
                  <a:solidFill>
                    <a:srgbClr val="F58F1D"/>
                  </a:solidFill>
                  <a:latin typeface="Nunito"/>
                  <a:ea typeface="Nunito"/>
                  <a:cs typeface="Nunito"/>
                  <a:sym typeface="Nunito"/>
                </a:rPr>
                <a:t>$62 </a:t>
              </a:r>
              <a:r>
                <a:rPr lang="tr-TR" sz="1700" b="1" i="0" u="none" strike="noStrike" cap="none" dirty="0" err="1">
                  <a:solidFill>
                    <a:srgbClr val="F58F1D"/>
                  </a:solidFill>
                  <a:latin typeface="Nunito"/>
                  <a:ea typeface="Nunito"/>
                  <a:cs typeface="Nunito"/>
                  <a:sym typeface="Nunito"/>
                </a:rPr>
                <a:t>billion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in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annual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losses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for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US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retailers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, </a:t>
              </a:r>
              <a:r>
                <a:rPr lang="tr-TR" sz="1700" b="1" i="0" u="none" strike="noStrike" cap="none" dirty="0">
                  <a:solidFill>
                    <a:srgbClr val="F58F1D"/>
                  </a:solidFill>
                  <a:latin typeface="Nunito"/>
                  <a:ea typeface="Nunito"/>
                  <a:cs typeface="Nunito"/>
                  <a:sym typeface="Nunito"/>
                </a:rPr>
                <a:t>36%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of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all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7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shrinkage</a:t>
              </a:r>
              <a:r>
                <a:rPr lang="tr-TR" sz="17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3"/>
          <p:cNvSpPr txBox="1"/>
          <p:nvPr/>
        </p:nvSpPr>
        <p:spPr>
          <a:xfrm>
            <a:off x="8731972" y="4267657"/>
            <a:ext cx="2019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SzPts val="1800"/>
            </a:pPr>
            <a:r>
              <a:rPr lang="tr-TR" sz="1800" b="1" dirty="0" err="1">
                <a:solidFill>
                  <a:srgbClr val="F59222"/>
                </a:solidFill>
                <a:latin typeface="Nunito"/>
                <a:sym typeface="Nunito"/>
              </a:rPr>
              <a:t>Loss</a:t>
            </a:r>
            <a:r>
              <a:rPr lang="tr-TR" sz="1800" b="1" dirty="0">
                <a:solidFill>
                  <a:srgbClr val="F59222"/>
                </a:solidFill>
                <a:latin typeface="Nunito"/>
                <a:sym typeface="Nunito"/>
              </a:rPr>
              <a:t> of Inventory</a:t>
            </a:r>
            <a:endParaRPr sz="1800" b="1" dirty="0">
              <a:solidFill>
                <a:srgbClr val="F59222"/>
              </a:solidFill>
              <a:latin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D145B5-1EFB-000F-7CC7-46A9B96F0E94}"/>
              </a:ext>
            </a:extLst>
          </p:cNvPr>
          <p:cNvGrpSpPr/>
          <p:nvPr/>
        </p:nvGrpSpPr>
        <p:grpSpPr>
          <a:xfrm>
            <a:off x="-66384" y="1411913"/>
            <a:ext cx="5276223" cy="5223172"/>
            <a:chOff x="4278072" y="1347650"/>
            <a:chExt cx="5276223" cy="52231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409735-EDA0-2611-922D-BD6B5870BB2F}"/>
                </a:ext>
              </a:extLst>
            </p:cNvPr>
            <p:cNvGrpSpPr/>
            <p:nvPr/>
          </p:nvGrpSpPr>
          <p:grpSpPr>
            <a:xfrm>
              <a:off x="4847172" y="1347650"/>
              <a:ext cx="3465600" cy="5223172"/>
              <a:chOff x="4847172" y="1347650"/>
              <a:chExt cx="3465600" cy="5223172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4847172" y="4780649"/>
                <a:ext cx="3465600" cy="1790173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7" name="Google Shape;207;p7"/>
              <p:cNvPicPr preferRelativeResize="0"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187667" y="1347650"/>
                <a:ext cx="2784600" cy="2707800"/>
              </a:xfrm>
              <a:prstGeom prst="ellipse">
                <a:avLst/>
              </a:prstGeom>
              <a:noFill/>
              <a:ln w="114300" cap="flat" cmpd="sng">
                <a:solidFill>
                  <a:srgbClr val="13527F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99" name="Google Shape;199;p7"/>
            <p:cNvSpPr txBox="1"/>
            <p:nvPr/>
          </p:nvSpPr>
          <p:spPr>
            <a:xfrm>
              <a:off x="4987900" y="4862550"/>
              <a:ext cx="3384576" cy="1708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weshelf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streamlines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packaged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goods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management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by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tracking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inventory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on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shelves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in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boxes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,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offering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valuable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insights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into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stock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levels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planogram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compliance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6232095" y="4391800"/>
              <a:ext cx="3322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800" b="1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800" b="1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Shelf</a:t>
              </a:r>
              <a:r>
                <a:rPr lang="tr-TR" sz="1800" b="1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&amp; </a:t>
              </a:r>
              <a:r>
                <a:rPr lang="tr-TR" sz="1800" b="1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Planogram</a:t>
              </a:r>
              <a:endParaRPr sz="1400" b="1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217" name="Google Shape;21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78072" y="3863023"/>
              <a:ext cx="2523725" cy="12618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7"/>
          <p:cNvGrpSpPr/>
          <p:nvPr/>
        </p:nvGrpSpPr>
        <p:grpSpPr>
          <a:xfrm>
            <a:off x="699068" y="413824"/>
            <a:ext cx="5351294" cy="746617"/>
            <a:chOff x="509949" y="540690"/>
            <a:chExt cx="5351294" cy="746617"/>
          </a:xfrm>
        </p:grpSpPr>
        <p:sp>
          <p:nvSpPr>
            <p:cNvPr id="195" name="Google Shape;195;p7"/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702814" y="589963"/>
              <a:ext cx="5158429" cy="495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Cognitiwe </a:t>
              </a: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Retail</a:t>
              </a: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Suite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702813" y="1018900"/>
              <a:ext cx="308774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Insight &amp; Optimization through AI </a:t>
              </a:r>
              <a:endParaRPr sz="1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C428C2-07A7-9A28-747D-B6103DDF9FB2}"/>
              </a:ext>
            </a:extLst>
          </p:cNvPr>
          <p:cNvGrpSpPr/>
          <p:nvPr/>
        </p:nvGrpSpPr>
        <p:grpSpPr>
          <a:xfrm>
            <a:off x="3671098" y="1452120"/>
            <a:ext cx="4818538" cy="5178927"/>
            <a:chOff x="-88876" y="1407875"/>
            <a:chExt cx="4818538" cy="5178927"/>
          </a:xfrm>
        </p:grpSpPr>
        <p:sp>
          <p:nvSpPr>
            <p:cNvPr id="201" name="Google Shape;201;p7"/>
            <p:cNvSpPr/>
            <p:nvPr/>
          </p:nvSpPr>
          <p:spPr>
            <a:xfrm>
              <a:off x="332540" y="4780650"/>
              <a:ext cx="4195200" cy="1794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408790" y="4786339"/>
              <a:ext cx="4195200" cy="1800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wefresh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revolutionizes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fresh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produce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food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inventory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management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for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retailers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By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providing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real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-time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insights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into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products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on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shelves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, it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transforms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traditional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inventory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management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practices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400" b="0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809862" y="4391800"/>
              <a:ext cx="3919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                  Fresh Food Monitoring </a:t>
              </a:r>
              <a:endParaRPr sz="1800" b="1" i="0" u="none" strike="noStrike" cap="none">
                <a:solidFill>
                  <a:srgbClr val="F59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09" name="Google Shape;209;p7"/>
            <p:cNvGrpSpPr/>
            <p:nvPr/>
          </p:nvGrpSpPr>
          <p:grpSpPr>
            <a:xfrm>
              <a:off x="1037852" y="1407875"/>
              <a:ext cx="2784600" cy="2707800"/>
              <a:chOff x="420312" y="1347650"/>
              <a:chExt cx="2784600" cy="2707800"/>
            </a:xfrm>
          </p:grpSpPr>
          <p:pic>
            <p:nvPicPr>
              <p:cNvPr id="210" name="Google Shape;210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0312" y="1347650"/>
                <a:ext cx="2784600" cy="2707800"/>
              </a:xfrm>
              <a:prstGeom prst="ellipse">
                <a:avLst/>
              </a:prstGeom>
              <a:noFill/>
              <a:ln w="114300" cap="flat" cmpd="sng">
                <a:solidFill>
                  <a:srgbClr val="13527F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211" name="Google Shape;211;p7"/>
              <p:cNvSpPr/>
              <p:nvPr/>
            </p:nvSpPr>
            <p:spPr>
              <a:xfrm>
                <a:off x="1108803" y="2043014"/>
                <a:ext cx="490800" cy="216300"/>
              </a:xfrm>
              <a:prstGeom prst="rect">
                <a:avLst/>
              </a:prstGeom>
              <a:solidFill>
                <a:srgbClr val="13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tomato</a:t>
                </a:r>
                <a:endParaRPr sz="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95%</a:t>
                </a:r>
                <a:endPara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65860" y="2702303"/>
                <a:ext cx="490800" cy="216300"/>
              </a:xfrm>
              <a:prstGeom prst="rect">
                <a:avLst/>
              </a:prstGeom>
              <a:solidFill>
                <a:srgbClr val="13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tomato</a:t>
                </a:r>
                <a:endParaRPr sz="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35%</a:t>
                </a:r>
                <a:endPara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409935" y="2369290"/>
                <a:ext cx="490800" cy="216300"/>
              </a:xfrm>
              <a:prstGeom prst="rect">
                <a:avLst/>
              </a:prstGeom>
              <a:solidFill>
                <a:srgbClr val="13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 dirty="0" err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pepper</a:t>
                </a:r>
                <a:r>
                  <a:rPr lang="tr-TR" sz="7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97%</a:t>
                </a:r>
                <a:endParaRPr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13213" y="2389251"/>
                <a:ext cx="490800" cy="216300"/>
              </a:xfrm>
              <a:prstGeom prst="rect">
                <a:avLst/>
              </a:prstGeom>
              <a:solidFill>
                <a:srgbClr val="13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pepper 75%</a:t>
                </a:r>
                <a:endPara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2698912" y="2394008"/>
                <a:ext cx="490800" cy="216300"/>
              </a:xfrm>
              <a:prstGeom prst="rect">
                <a:avLst/>
              </a:prstGeom>
              <a:solidFill>
                <a:srgbClr val="13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 dirty="0" err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tomato</a:t>
                </a:r>
                <a:endParaRPr sz="7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tr-TR" sz="7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85%</a:t>
                </a:r>
                <a:endParaRPr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16" name="Google Shape;216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88876" y="3863053"/>
              <a:ext cx="2523602" cy="12618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DE30C8-A7EB-29E0-A5CB-E21EC4B971FA}"/>
              </a:ext>
            </a:extLst>
          </p:cNvPr>
          <p:cNvGrpSpPr/>
          <p:nvPr/>
        </p:nvGrpSpPr>
        <p:grpSpPr>
          <a:xfrm>
            <a:off x="7875351" y="1411913"/>
            <a:ext cx="5225621" cy="5207882"/>
            <a:chOff x="7875351" y="1411913"/>
            <a:chExt cx="5225621" cy="5207882"/>
          </a:xfrm>
        </p:grpSpPr>
        <p:sp>
          <p:nvSpPr>
            <p:cNvPr id="204" name="Google Shape;204;p7"/>
            <p:cNvSpPr/>
            <p:nvPr/>
          </p:nvSpPr>
          <p:spPr>
            <a:xfrm>
              <a:off x="8413242" y="4824895"/>
              <a:ext cx="3612399" cy="1794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8510485" y="4904579"/>
              <a:ext cx="3465599" cy="15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wewatch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safeguards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the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checkout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process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by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automatically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monitoring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shopping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carts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in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designated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areas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This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ensures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that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carts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are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empty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before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leaving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,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preventing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potential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fraud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and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400" b="0" i="0" u="none" strike="noStrike" cap="none" dirty="0" err="1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shrinkage</a:t>
              </a:r>
              <a:r>
                <a:rPr lang="tr-TR" sz="1400" b="0" i="0" u="none" strike="noStrike" cap="none" dirty="0">
                  <a:solidFill>
                    <a:srgbClr val="12527F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9635372" y="4424472"/>
              <a:ext cx="3465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   </a:t>
              </a:r>
              <a:r>
                <a:rPr lang="tr-TR" sz="1800" b="1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Fraud</a:t>
              </a:r>
              <a:r>
                <a:rPr lang="tr-TR" sz="1800" b="1" i="0" u="none" strike="noStrike" cap="none" dirty="0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 &amp; </a:t>
              </a:r>
              <a:r>
                <a:rPr lang="tr-TR" sz="1800" b="1" i="0" u="none" strike="noStrike" cap="none" dirty="0" err="1">
                  <a:solidFill>
                    <a:srgbClr val="F59222"/>
                  </a:solidFill>
                  <a:latin typeface="Nunito"/>
                  <a:ea typeface="Nunito"/>
                  <a:cs typeface="Nunito"/>
                  <a:sym typeface="Nunito"/>
                </a:rPr>
                <a:t>Shrinkage</a:t>
              </a:r>
              <a:endParaRPr sz="1400" b="1" i="0" u="none" strike="noStrike" cap="none" dirty="0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208" name="Google Shape;208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74428" y="1411913"/>
              <a:ext cx="2854800" cy="2707800"/>
            </a:xfrm>
            <a:prstGeom prst="ellipse">
              <a:avLst/>
            </a:prstGeom>
            <a:noFill/>
            <a:ln w="114300" cap="flat" cmpd="sng">
              <a:solidFill>
                <a:srgbClr val="1352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18" name="Google Shape;218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75351" y="3907297"/>
              <a:ext cx="2523602" cy="12618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7" descr="Google Shape;894;p3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729" y="-3621"/>
            <a:ext cx="3585796" cy="113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509949" y="540690"/>
            <a:ext cx="83038" cy="719031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709840" y="560244"/>
            <a:ext cx="5158430" cy="49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9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709840" y="807894"/>
            <a:ext cx="2910876" cy="55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F4901F"/>
              </a:buClr>
              <a:buSzPts val="1600"/>
              <a:buFont typeface="Nunito"/>
              <a:buNone/>
            </a:pPr>
            <a:r>
              <a:rPr lang="tr-TR" sz="1600" b="0" i="0" u="none" strike="noStrike" cap="none">
                <a:solidFill>
                  <a:srgbClr val="F4901F"/>
                </a:solidFill>
                <a:latin typeface="Nunito"/>
                <a:ea typeface="Nunito"/>
                <a:cs typeface="Nunito"/>
                <a:sym typeface="Nunito"/>
              </a:rPr>
              <a:t>Improved sales, reduced costs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889" y="2147375"/>
            <a:ext cx="9892715" cy="31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1;p2" descr="Cognitiwe_LOGO_RGB_Min_Space_Hor_original.jpg">
            <a:extLst>
              <a:ext uri="{FF2B5EF4-FFF2-40B4-BE49-F238E27FC236}">
                <a16:creationId xmlns:a16="http://schemas.microsoft.com/office/drawing/2014/main" id="{37F420DB-EE75-06E4-599D-2FC4C869EE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da81ca867a_0_97" descr="Google Shape;3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2190">
            <a:off x="-1440769" y="6132776"/>
            <a:ext cx="5316247" cy="76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da81ca867a_0_97"/>
          <p:cNvSpPr txBox="1"/>
          <p:nvPr/>
        </p:nvSpPr>
        <p:spPr>
          <a:xfrm>
            <a:off x="6751774" y="1436525"/>
            <a:ext cx="50127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Real Time &amp; </a:t>
            </a:r>
            <a:endParaRPr sz="2600" b="0" i="0" u="none" strike="noStrike" cap="none">
              <a:solidFill>
                <a:srgbClr val="12527F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Predictive Data Analysis</a:t>
            </a:r>
            <a:endParaRPr sz="2600" b="0" i="0" u="none" strike="noStrike" cap="none">
              <a:solidFill>
                <a:srgbClr val="12527F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71" name="Google Shape;171;g2da81ca867a_0_97"/>
          <p:cNvSpPr txBox="1"/>
          <p:nvPr/>
        </p:nvSpPr>
        <p:spPr>
          <a:xfrm>
            <a:off x="786431" y="387567"/>
            <a:ext cx="5158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9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Unique </a:t>
            </a:r>
            <a:r>
              <a:rPr lang="tr-TR" sz="28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Advantages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da81ca867a_0_97"/>
          <p:cNvSpPr txBox="1"/>
          <p:nvPr/>
        </p:nvSpPr>
        <p:spPr>
          <a:xfrm>
            <a:off x="1637299" y="1436525"/>
            <a:ext cx="47442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Easy &amp; Low Cost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Onboarding</a:t>
            </a:r>
            <a:endParaRPr sz="2600" b="0" i="0" u="none" strike="noStrike" cap="none">
              <a:solidFill>
                <a:srgbClr val="12527F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cxnSp>
        <p:nvCxnSpPr>
          <p:cNvPr id="173" name="Google Shape;173;g2da81ca867a_0_97"/>
          <p:cNvCxnSpPr/>
          <p:nvPr/>
        </p:nvCxnSpPr>
        <p:spPr>
          <a:xfrm>
            <a:off x="5799639" y="997891"/>
            <a:ext cx="10800" cy="5517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g2da81ca867a_0_97"/>
          <p:cNvCxnSpPr/>
          <p:nvPr/>
        </p:nvCxnSpPr>
        <p:spPr>
          <a:xfrm>
            <a:off x="518574" y="3573343"/>
            <a:ext cx="11235000" cy="2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2da81ca867a_0_97"/>
          <p:cNvSpPr txBox="1"/>
          <p:nvPr/>
        </p:nvSpPr>
        <p:spPr>
          <a:xfrm>
            <a:off x="1529327" y="4434855"/>
            <a:ext cx="36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Compliant to GDPR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da81ca867a_0_97"/>
          <p:cNvSpPr txBox="1"/>
          <p:nvPr/>
        </p:nvSpPr>
        <p:spPr>
          <a:xfrm>
            <a:off x="6846499" y="4401131"/>
            <a:ext cx="26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6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Sustainability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da81ca867a_0_97"/>
          <p:cNvSpPr txBox="1"/>
          <p:nvPr/>
        </p:nvSpPr>
        <p:spPr>
          <a:xfrm>
            <a:off x="1448231" y="2539428"/>
            <a:ext cx="44967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No special hardware required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Self Onboarding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8" name="Google Shape;178;g2da81ca867a_0_97"/>
          <p:cNvSpPr txBox="1"/>
          <p:nvPr/>
        </p:nvSpPr>
        <p:spPr>
          <a:xfrm>
            <a:off x="6556725" y="5089025"/>
            <a:ext cx="47028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Inline with UN’s Goal 8 &amp; 12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Prevents food waste, use resources efficiently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g2da81ca867a_0_97"/>
          <p:cNvSpPr/>
          <p:nvPr/>
        </p:nvSpPr>
        <p:spPr>
          <a:xfrm>
            <a:off x="5082825" y="2858100"/>
            <a:ext cx="1473900" cy="148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2da81ca867a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9889" y="3110708"/>
            <a:ext cx="873300" cy="92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g2da81ca867a_0_97"/>
          <p:cNvSpPr txBox="1"/>
          <p:nvPr/>
        </p:nvSpPr>
        <p:spPr>
          <a:xfrm>
            <a:off x="1279566" y="5115434"/>
            <a:ext cx="4346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Prioritizes the privacy of our users and their customers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2" name="Google Shape;182;g2da81ca867a_0_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16353">
            <a:off x="105819" y="1252585"/>
            <a:ext cx="757174" cy="75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da81ca867a_0_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925" y="4014130"/>
            <a:ext cx="854520" cy="7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da81ca867a_0_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52823" y="3999610"/>
            <a:ext cx="804343" cy="81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da81ca867a_0_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7900" y="1238435"/>
            <a:ext cx="731966" cy="78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da81ca867a_0_97"/>
          <p:cNvSpPr/>
          <p:nvPr/>
        </p:nvSpPr>
        <p:spPr>
          <a:xfrm>
            <a:off x="518574" y="293085"/>
            <a:ext cx="83100" cy="622800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da81ca867a_0_97" descr="Google Shape;894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29" y="-3621"/>
            <a:ext cx="3585797" cy="113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da81ca867a_0_97"/>
          <p:cNvSpPr txBox="1"/>
          <p:nvPr/>
        </p:nvSpPr>
        <p:spPr>
          <a:xfrm>
            <a:off x="6433829" y="2547972"/>
            <a:ext cx="53199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Analyzes the past data to predict the future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Arial"/>
              <a:buChar char="•"/>
            </a:pPr>
            <a:r>
              <a:rPr lang="tr-TR" sz="1800" b="0" i="0" u="none" strike="noStrike" cap="none">
                <a:solidFill>
                  <a:srgbClr val="12527F"/>
                </a:solidFill>
                <a:latin typeface="Nunito"/>
                <a:ea typeface="Nunito"/>
                <a:cs typeface="Nunito"/>
                <a:sym typeface="Nunito"/>
              </a:rPr>
              <a:t>%99.8 accuracy in fullness rate in real-time</a:t>
            </a:r>
            <a:endParaRPr sz="1800" b="0" i="0" u="none" strike="noStrike" cap="none">
              <a:solidFill>
                <a:srgbClr val="1252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39" y="3008889"/>
            <a:ext cx="960207" cy="10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232" y="2973196"/>
            <a:ext cx="722962" cy="96384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2446043" y="4191119"/>
            <a:ext cx="1216754" cy="5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r-TR" sz="1700" b="0" i="0" u="none" strike="noStrike" cap="none" dirty="0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Connect </a:t>
            </a:r>
            <a:r>
              <a:rPr lang="tr-TR" sz="1700" b="0" i="0" u="none" strike="noStrike" cap="none" dirty="0" err="1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the</a:t>
            </a:r>
            <a:r>
              <a:rPr lang="tr-TR" sz="1700" b="0" i="0" u="none" strike="noStrike" cap="none" dirty="0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tr-TR" sz="1700" b="0" i="0" u="none" strike="noStrike" cap="none" dirty="0" err="1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camera</a:t>
            </a:r>
            <a:endParaRPr dirty="0"/>
          </a:p>
        </p:txBody>
      </p:sp>
      <p:sp>
        <p:nvSpPr>
          <p:cNvPr id="259" name="Google Shape;259;p11"/>
          <p:cNvSpPr txBox="1"/>
          <p:nvPr/>
        </p:nvSpPr>
        <p:spPr>
          <a:xfrm>
            <a:off x="678016" y="4191119"/>
            <a:ext cx="1016725" cy="31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r-TR" sz="1700" b="0" i="0" u="none" strike="noStrike" cap="none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Sign Up</a:t>
            </a:r>
            <a:endParaRPr sz="1700" b="0" i="0" u="none" strike="noStrike" cap="none">
              <a:solidFill>
                <a:srgbClr val="27517B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4282551" y="4191119"/>
            <a:ext cx="1167904" cy="5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r-TR" sz="1700" b="0" i="0" u="none" strike="noStrike" cap="none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Select </a:t>
            </a:r>
            <a:endParaRPr sz="1700" b="0" i="0" u="none" strike="noStrike" cap="none">
              <a:solidFill>
                <a:srgbClr val="27517B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r-TR" sz="1700" b="0" i="0" u="none" strike="noStrike" cap="none">
                <a:solidFill>
                  <a:srgbClr val="27517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the model</a:t>
            </a:r>
            <a:endParaRPr/>
          </a:p>
        </p:txBody>
      </p:sp>
      <p:pic>
        <p:nvPicPr>
          <p:cNvPr id="261" name="Google Shape;261;p11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2960" y="2973196"/>
            <a:ext cx="545899" cy="963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1"/>
          <p:cNvCxnSpPr/>
          <p:nvPr/>
        </p:nvCxnSpPr>
        <p:spPr>
          <a:xfrm>
            <a:off x="1963800" y="3455119"/>
            <a:ext cx="383977" cy="1"/>
          </a:xfrm>
          <a:prstGeom prst="straightConnector1">
            <a:avLst/>
          </a:prstGeom>
          <a:noFill/>
          <a:ln w="50800" cap="flat" cmpd="sng">
            <a:solidFill>
              <a:srgbClr val="27517B">
                <a:alpha val="49803"/>
              </a:srgbClr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263" name="Google Shape;263;p11"/>
          <p:cNvCxnSpPr/>
          <p:nvPr/>
        </p:nvCxnSpPr>
        <p:spPr>
          <a:xfrm>
            <a:off x="3773909" y="3455119"/>
            <a:ext cx="383977" cy="1"/>
          </a:xfrm>
          <a:prstGeom prst="straightConnector1">
            <a:avLst/>
          </a:prstGeom>
          <a:noFill/>
          <a:ln w="50800" cap="flat" cmpd="sng">
            <a:solidFill>
              <a:srgbClr val="27517B">
                <a:alpha val="49803"/>
              </a:srgbClr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264" name="Google Shape;264;p11"/>
          <p:cNvCxnSpPr/>
          <p:nvPr/>
        </p:nvCxnSpPr>
        <p:spPr>
          <a:xfrm>
            <a:off x="5490913" y="3518619"/>
            <a:ext cx="383977" cy="1"/>
          </a:xfrm>
          <a:prstGeom prst="straightConnector1">
            <a:avLst/>
          </a:prstGeom>
          <a:noFill/>
          <a:ln w="50800" cap="flat" cmpd="sng">
            <a:solidFill>
              <a:srgbClr val="27517B">
                <a:alpha val="49803"/>
              </a:srgbClr>
            </a:solidFill>
            <a:prstDash val="dashDot"/>
            <a:miter lim="400000"/>
            <a:headEnd type="none" w="sm" len="sm"/>
            <a:tailEnd type="none" w="sm" len="sm"/>
          </a:ln>
        </p:spPr>
      </p:cxnSp>
      <p:pic>
        <p:nvPicPr>
          <p:cNvPr id="265" name="Google Shape;265;p11" descr="Lapto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8618" y="1110794"/>
            <a:ext cx="8359180" cy="4815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554" y="1583"/>
                </a:moveTo>
                <a:lnTo>
                  <a:pt x="10800" y="1583"/>
                </a:lnTo>
                <a:lnTo>
                  <a:pt x="19046" y="1583"/>
                </a:lnTo>
                <a:lnTo>
                  <a:pt x="19046" y="10556"/>
                </a:lnTo>
                <a:lnTo>
                  <a:pt x="19046" y="19529"/>
                </a:lnTo>
                <a:lnTo>
                  <a:pt x="10811" y="19549"/>
                </a:lnTo>
                <a:cubicBezTo>
                  <a:pt x="4246" y="19566"/>
                  <a:pt x="2570" y="19549"/>
                  <a:pt x="2552" y="19468"/>
                </a:cubicBezTo>
                <a:cubicBezTo>
                  <a:pt x="2540" y="19412"/>
                  <a:pt x="2535" y="15366"/>
                  <a:pt x="2542" y="10475"/>
                </a:cubicBezTo>
                <a:lnTo>
                  <a:pt x="2554" y="15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66" name="Google Shape;266;p11" descr="Screenshot 2023-10-04 at 14.57.2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6845" y="1481757"/>
            <a:ext cx="6509286" cy="4013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/>
          <p:nvPr/>
        </p:nvSpPr>
        <p:spPr>
          <a:xfrm>
            <a:off x="509949" y="540690"/>
            <a:ext cx="83038" cy="719031"/>
          </a:xfrm>
          <a:prstGeom prst="rect">
            <a:avLst/>
          </a:prstGeom>
          <a:solidFill>
            <a:srgbClr val="12527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936"/>
              </a:buClr>
              <a:buSzPts val="1400"/>
              <a:buFont typeface="Poppi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709840" y="560244"/>
            <a:ext cx="5158430" cy="49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41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2900"/>
              <a:buFont typeface="Nunito ExtraBold"/>
              <a:buNone/>
            </a:pPr>
            <a:r>
              <a:rPr lang="tr-TR" sz="2900" b="0" i="0" u="none" strike="noStrike" cap="none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Easy to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709840" y="807894"/>
            <a:ext cx="2477700" cy="55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F4901F"/>
              </a:buClr>
              <a:buSzPts val="1600"/>
              <a:buFont typeface="Nunito"/>
              <a:buNone/>
            </a:pPr>
            <a:r>
              <a:rPr lang="tr-TR" sz="1600" b="0" i="0" u="none" strike="noStrike" cap="none">
                <a:solidFill>
                  <a:srgbClr val="F4901F"/>
                </a:solidFill>
                <a:latin typeface="Nunito"/>
                <a:ea typeface="Nunito"/>
                <a:cs typeface="Nunito"/>
                <a:sym typeface="Nunito"/>
              </a:rPr>
              <a:t>No Code Self-Service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 descr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204" y="307841"/>
            <a:ext cx="3585796" cy="11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 descr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781" y="6084201"/>
            <a:ext cx="5316249" cy="76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descr="Cognitiwe_LOGO_RGB_Min_Space_Hor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9" y="6171103"/>
            <a:ext cx="1674831" cy="59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/>
          <p:nvPr/>
        </p:nvSpPr>
        <p:spPr>
          <a:xfrm>
            <a:off x="1036387" y="3969037"/>
            <a:ext cx="3053552" cy="732967"/>
          </a:xfrm>
          <a:prstGeom prst="rect">
            <a:avLst/>
          </a:prstGeom>
          <a:solidFill>
            <a:srgbClr val="F5912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176" y="2225503"/>
            <a:ext cx="3383554" cy="2346774"/>
          </a:xfrm>
          <a:prstGeom prst="rect">
            <a:avLst/>
          </a:prstGeom>
          <a:noFill/>
          <a:ln>
            <a:solidFill>
              <a:srgbClr val="F59120"/>
            </a:solidFill>
          </a:ln>
        </p:spPr>
      </p:pic>
      <p:sp>
        <p:nvSpPr>
          <p:cNvPr id="284" name="Google Shape;284;p12"/>
          <p:cNvSpPr txBox="1"/>
          <p:nvPr/>
        </p:nvSpPr>
        <p:spPr>
          <a:xfrm>
            <a:off x="1404862" y="4873599"/>
            <a:ext cx="22773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222"/>
              </a:buClr>
              <a:buSzPts val="1200"/>
              <a:buFont typeface="Nunito ExtraBold"/>
              <a:buNone/>
            </a:pPr>
            <a:r>
              <a:rPr lang="tr-TR" sz="1800" u="none" strike="noStrike" cap="none" dirty="0" err="1">
                <a:solidFill>
                  <a:srgbClr val="F59222"/>
                </a:solidFill>
                <a:latin typeface="Nunito" pitchFamily="2" charset="77"/>
                <a:ea typeface="Nunito ExtraBold"/>
                <a:cs typeface="Nunito ExtraBold"/>
                <a:sym typeface="Nunito ExtraBold"/>
              </a:rPr>
              <a:t>Customer</a:t>
            </a:r>
            <a:r>
              <a:rPr lang="tr-TR" sz="1800" u="none" strike="noStrike" cap="none" dirty="0">
                <a:solidFill>
                  <a:srgbClr val="F59222"/>
                </a:solidFill>
                <a:latin typeface="Nunito" pitchFamily="2" charset="77"/>
                <a:ea typeface="Nunito ExtraBold"/>
                <a:cs typeface="Nunito ExtraBold"/>
                <a:sym typeface="Nunito ExtraBold"/>
              </a:rPr>
              <a:t> Dashboard</a:t>
            </a:r>
            <a:endParaRPr sz="1800" u="none" strike="noStrike" cap="none" dirty="0">
              <a:solidFill>
                <a:srgbClr val="000000"/>
              </a:solidFill>
              <a:latin typeface="Nunito" pitchFamily="2" charset="77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42DE9A-3E7B-81F2-9FE1-136373298842}"/>
              </a:ext>
            </a:extLst>
          </p:cNvPr>
          <p:cNvGrpSpPr/>
          <p:nvPr/>
        </p:nvGrpSpPr>
        <p:grpSpPr>
          <a:xfrm>
            <a:off x="8331156" y="2225503"/>
            <a:ext cx="3407024" cy="3017389"/>
            <a:chOff x="4498319" y="2224239"/>
            <a:chExt cx="3407024" cy="3017389"/>
          </a:xfrm>
        </p:grpSpPr>
        <p:sp>
          <p:nvSpPr>
            <p:cNvPr id="277" name="Google Shape;277;p12"/>
            <p:cNvSpPr/>
            <p:nvPr/>
          </p:nvSpPr>
          <p:spPr>
            <a:xfrm>
              <a:off x="4851791" y="3967773"/>
              <a:ext cx="3053552" cy="732967"/>
            </a:xfrm>
            <a:prstGeom prst="rect">
              <a:avLst/>
            </a:prstGeom>
            <a:solidFill>
              <a:srgbClr val="F5912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1" name="Google Shape;281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98319" y="2224239"/>
              <a:ext cx="3317916" cy="2346774"/>
            </a:xfrm>
            <a:prstGeom prst="rect">
              <a:avLst/>
            </a:prstGeom>
            <a:noFill/>
            <a:ln>
              <a:solidFill>
                <a:srgbClr val="F59120"/>
              </a:solidFill>
            </a:ln>
          </p:spPr>
        </p:pic>
        <p:sp>
          <p:nvSpPr>
            <p:cNvPr id="285" name="Google Shape;285;p12"/>
            <p:cNvSpPr txBox="1"/>
            <p:nvPr/>
          </p:nvSpPr>
          <p:spPr>
            <a:xfrm>
              <a:off x="4676955" y="4872337"/>
              <a:ext cx="2960643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9222"/>
                </a:buClr>
                <a:buSzPts val="1200"/>
                <a:buFont typeface="Nunito ExtraBold"/>
                <a:buNone/>
              </a:pPr>
              <a:r>
                <a:rPr lang="tr-TR" sz="1800" u="none" strike="noStrike" cap="none" dirty="0" err="1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Email</a:t>
              </a:r>
              <a:r>
                <a:rPr lang="tr-TR" sz="1800" u="none" strike="noStrike" cap="none" dirty="0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1800" u="none" strike="noStrike" cap="none" dirty="0" err="1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and</a:t>
              </a:r>
              <a:r>
                <a:rPr lang="tr-TR" sz="1800" u="none" strike="noStrike" cap="none" dirty="0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1800" u="none" strike="noStrike" cap="none" dirty="0" err="1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Instant</a:t>
              </a:r>
              <a:r>
                <a:rPr lang="tr-TR" sz="1800" u="none" strike="noStrike" cap="none" dirty="0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1800" u="none" strike="noStrike" cap="none" dirty="0" err="1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Messages</a:t>
              </a:r>
              <a:endParaRPr sz="2000" u="none" strike="noStrike" cap="none" dirty="0">
                <a:solidFill>
                  <a:srgbClr val="000000"/>
                </a:solidFill>
                <a:latin typeface="Nunito" pitchFamily="2" charset="77"/>
                <a:sym typeface="Arial"/>
              </a:endParaRPr>
            </a:p>
          </p:txBody>
        </p:sp>
      </p:grpSp>
      <p:sp>
        <p:nvSpPr>
          <p:cNvPr id="287" name="Google Shape;287;p12"/>
          <p:cNvSpPr txBox="1"/>
          <p:nvPr/>
        </p:nvSpPr>
        <p:spPr>
          <a:xfrm>
            <a:off x="709840" y="5544216"/>
            <a:ext cx="1093538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2527F"/>
              </a:buClr>
              <a:buSzPts val="1300"/>
              <a:buFont typeface="Nunito Light"/>
              <a:buNone/>
            </a:pPr>
            <a:r>
              <a:rPr lang="tr-TR" sz="1800" u="none" strike="noStrike" cap="none" dirty="0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(*) On-</a:t>
            </a:r>
            <a:r>
              <a:rPr lang="tr-TR" sz="1800" u="none" strike="noStrike" cap="none" dirty="0" err="1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demand</a:t>
            </a:r>
            <a:r>
              <a:rPr lang="tr-TR" sz="1800" u="none" strike="noStrike" cap="none" dirty="0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 ERP </a:t>
            </a:r>
            <a:r>
              <a:rPr lang="tr-TR" sz="1800" u="none" strike="noStrike" cap="none" dirty="0" err="1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integration</a:t>
            </a:r>
            <a:r>
              <a:rPr lang="tr-TR" sz="1800" u="none" strike="noStrike" cap="none" dirty="0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 </a:t>
            </a:r>
            <a:r>
              <a:rPr lang="tr-TR" sz="1800" u="none" strike="noStrike" cap="none" dirty="0" err="1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available</a:t>
            </a:r>
            <a:r>
              <a:rPr lang="tr-TR" sz="1800" u="none" strike="noStrike" cap="none" dirty="0">
                <a:solidFill>
                  <a:srgbClr val="12527F"/>
                </a:solidFill>
                <a:latin typeface="Nunito" pitchFamily="2" charset="77"/>
                <a:ea typeface="Nunito"/>
                <a:cs typeface="Nunito"/>
                <a:sym typeface="Nunito"/>
              </a:rPr>
              <a:t>.</a:t>
            </a:r>
            <a:endParaRPr sz="1600" u="none" strike="noStrike" cap="none" dirty="0">
              <a:solidFill>
                <a:srgbClr val="000000"/>
              </a:solidFill>
              <a:latin typeface="Nunito" pitchFamily="2" charset="77"/>
              <a:sym typeface="Arial"/>
            </a:endParaRPr>
          </a:p>
        </p:txBody>
      </p:sp>
      <p:grpSp>
        <p:nvGrpSpPr>
          <p:cNvPr id="288" name="Google Shape;288;p12"/>
          <p:cNvGrpSpPr/>
          <p:nvPr/>
        </p:nvGrpSpPr>
        <p:grpSpPr>
          <a:xfrm>
            <a:off x="509949" y="540690"/>
            <a:ext cx="8422756" cy="746617"/>
            <a:chOff x="509949" y="540690"/>
            <a:chExt cx="5351294" cy="746617"/>
          </a:xfrm>
        </p:grpSpPr>
        <p:sp>
          <p:nvSpPr>
            <p:cNvPr id="289" name="Google Shape;289;p12"/>
            <p:cNvSpPr/>
            <p:nvPr/>
          </p:nvSpPr>
          <p:spPr>
            <a:xfrm>
              <a:off x="509949" y="540690"/>
              <a:ext cx="83038" cy="719031"/>
            </a:xfrm>
            <a:prstGeom prst="rect">
              <a:avLst/>
            </a:prstGeom>
            <a:solidFill>
              <a:srgbClr val="12527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A936"/>
                </a:buClr>
                <a:buSzPts val="1400"/>
                <a:buFont typeface="Poppin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702814" y="589963"/>
              <a:ext cx="5158429" cy="486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12527F"/>
                </a:buClr>
                <a:buSzPts val="2900"/>
                <a:buFont typeface="Nunito ExtraBold"/>
                <a:buNone/>
              </a:pP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Unlocking</a:t>
              </a:r>
              <a:r>
                <a:rPr lang="tr-TR" sz="2900" b="0" i="0" u="none" strike="noStrike" cap="none" dirty="0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r>
                <a:rPr lang="tr-TR" sz="2900" b="0" i="0" u="none" strike="noStrike" cap="none" dirty="0" err="1">
                  <a:solidFill>
                    <a:srgbClr val="12527F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Insights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 txBox="1"/>
            <p:nvPr/>
          </p:nvSpPr>
          <p:spPr>
            <a:xfrm>
              <a:off x="702813" y="1018900"/>
              <a:ext cx="2882984" cy="26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3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Get</a:t>
              </a:r>
              <a:r>
                <a:rPr lang="tr-TR" sz="1600" b="0" i="0" u="none" strike="noStrike" cap="none" dirty="0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the</a:t>
              </a:r>
              <a:r>
                <a:rPr lang="tr-TR" sz="1600" b="0" i="0" u="none" strike="noStrike" cap="none" dirty="0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 Data </a:t>
              </a: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You</a:t>
              </a:r>
              <a:r>
                <a:rPr lang="tr-TR" sz="1600" b="0" i="0" u="none" strike="noStrike" cap="none" dirty="0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tr-TR" sz="1600" b="0" i="0" u="none" strike="noStrike" cap="none" dirty="0" err="1">
                  <a:solidFill>
                    <a:srgbClr val="ED7D31"/>
                  </a:solidFill>
                  <a:latin typeface="Nunito"/>
                  <a:ea typeface="Nunito"/>
                  <a:cs typeface="Nunito"/>
                  <a:sym typeface="Nunito"/>
                </a:rPr>
                <a:t>Need</a:t>
              </a:r>
              <a:endParaRPr lang="tr-TR" sz="1600" b="0" i="0" u="none" strike="noStrike" cap="none" dirty="0">
                <a:solidFill>
                  <a:srgbClr val="12527F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A0810C-779E-F5C2-556D-85E05DC3385D}"/>
              </a:ext>
            </a:extLst>
          </p:cNvPr>
          <p:cNvGrpSpPr/>
          <p:nvPr/>
        </p:nvGrpSpPr>
        <p:grpSpPr>
          <a:xfrm>
            <a:off x="4368642" y="2225503"/>
            <a:ext cx="3684494" cy="3017388"/>
            <a:chOff x="8102063" y="2251524"/>
            <a:chExt cx="3684494" cy="3017388"/>
          </a:xfrm>
        </p:grpSpPr>
        <p:sp>
          <p:nvSpPr>
            <p:cNvPr id="282" name="Google Shape;282;p12"/>
            <p:cNvSpPr/>
            <p:nvPr/>
          </p:nvSpPr>
          <p:spPr>
            <a:xfrm>
              <a:off x="8733005" y="3997587"/>
              <a:ext cx="3053552" cy="732967"/>
            </a:xfrm>
            <a:prstGeom prst="rect">
              <a:avLst/>
            </a:prstGeom>
            <a:solidFill>
              <a:srgbClr val="F5912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8970962" y="4899621"/>
              <a:ext cx="187068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9222"/>
                </a:buClr>
                <a:buSzPts val="1200"/>
                <a:buFont typeface="Nunito ExtraBold"/>
                <a:buNone/>
              </a:pPr>
              <a:r>
                <a:rPr lang="tr-TR" sz="1800" u="none" strike="noStrike" cap="none" dirty="0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Visual </a:t>
              </a:r>
              <a:r>
                <a:rPr lang="tr-TR" sz="1800" u="none" strike="noStrike" cap="none" dirty="0" err="1">
                  <a:solidFill>
                    <a:srgbClr val="F59222"/>
                  </a:solidFill>
                  <a:latin typeface="Nunito" pitchFamily="2" charset="77"/>
                  <a:ea typeface="Nunito ExtraBold"/>
                  <a:cs typeface="Nunito ExtraBold"/>
                  <a:sym typeface="Nunito ExtraBold"/>
                </a:rPr>
                <a:t>Reports</a:t>
              </a:r>
              <a:endParaRPr sz="2000" u="none" strike="noStrike" cap="none" dirty="0">
                <a:solidFill>
                  <a:srgbClr val="000000"/>
                </a:solidFill>
                <a:latin typeface="Nunito" pitchFamily="2" charset="77"/>
                <a:sym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38F3CF-0BB6-F1FC-66AD-0612963C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102063" y="2251524"/>
              <a:ext cx="3608482" cy="2346774"/>
            </a:xfrm>
            <a:prstGeom prst="rect">
              <a:avLst/>
            </a:prstGeom>
            <a:ln w="3175">
              <a:solidFill>
                <a:srgbClr val="025383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953</Words>
  <Application>Microsoft Macintosh PowerPoint</Application>
  <PresentationFormat>Widescreen</PresentationFormat>
  <Paragraphs>255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Poppins</vt:lpstr>
      <vt:lpstr>Calibri</vt:lpstr>
      <vt:lpstr>Nunito Light</vt:lpstr>
      <vt:lpstr>Nunito ExtraBold</vt:lpstr>
      <vt:lpstr>Arial</vt:lpstr>
      <vt:lpstr>Nunito</vt:lpstr>
      <vt:lpstr>Nunito SemiBold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cp:lastModifiedBy>Attila Algan</cp:lastModifiedBy>
  <cp:revision>17</cp:revision>
  <dcterms:modified xsi:type="dcterms:W3CDTF">2024-10-09T11:45:47Z</dcterms:modified>
</cp:coreProperties>
</file>